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01" r:id="rId4"/>
    <p:sldId id="302" r:id="rId5"/>
    <p:sldId id="303" r:id="rId6"/>
    <p:sldId id="266" r:id="rId7"/>
    <p:sldId id="299" r:id="rId8"/>
    <p:sldId id="300" r:id="rId9"/>
    <p:sldId id="307" r:id="rId10"/>
    <p:sldId id="308" r:id="rId11"/>
    <p:sldId id="309" r:id="rId12"/>
    <p:sldId id="310" r:id="rId13"/>
    <p:sldId id="311" r:id="rId14"/>
    <p:sldId id="304" r:id="rId15"/>
    <p:sldId id="260" r:id="rId16"/>
    <p:sldId id="267" r:id="rId17"/>
    <p:sldId id="312" r:id="rId18"/>
    <p:sldId id="298" r:id="rId19"/>
    <p:sldId id="263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ka Gamgebeli" initials="LG" lastIdx="1" clrIdx="0">
    <p:extLst>
      <p:ext uri="{19B8F6BF-5375-455C-9EA6-DF929625EA0E}">
        <p15:presenceInfo xmlns:p15="http://schemas.microsoft.com/office/powerpoint/2012/main" userId="S::lika.gamgebeli@undp.org::17e563f5-7e12-425e-991b-457d901116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B5493"/>
    <a:srgbClr val="7A81FF"/>
    <a:srgbClr val="009193"/>
    <a:srgbClr val="F47A3B"/>
    <a:srgbClr val="188E77"/>
    <a:srgbClr val="2886BE"/>
    <a:srgbClr val="0C68BA"/>
    <a:srgbClr val="FFFFFF"/>
    <a:srgbClr val="21B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607"/>
  </p:normalViewPr>
  <p:slideViewPr>
    <p:cSldViewPr snapToGrid="0" snapToObjects="1">
      <p:cViewPr varScale="1">
        <p:scale>
          <a:sx n="106" d="100"/>
          <a:sy n="106" d="100"/>
        </p:scale>
        <p:origin x="9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12T15:54:13.101" idx="1">
    <p:pos x="10" y="10"/>
    <p:text>დამატებითი სლაიდი</p:text>
    <p:extLst>
      <p:ext uri="{C676402C-5697-4E1C-873F-D02D1690AC5C}">
        <p15:threadingInfo xmlns:p15="http://schemas.microsoft.com/office/powerpoint/2012/main" timeZoneBias="-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1BC917-2F11-E94B-8ADB-068A807BA6C4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6E31F1-9B62-C749-A349-4677E4FF1ECF}">
      <dgm:prSet phldrT="[Text]" custT="1"/>
      <dgm:spPr>
        <a:solidFill>
          <a:srgbClr val="005493"/>
        </a:solidFill>
      </dgm:spPr>
      <dgm:t>
        <a:bodyPr/>
        <a:lstStyle/>
        <a:p>
          <a:r>
            <a:rPr lang="ka-GE" sz="1400" u="none" dirty="0"/>
            <a:t>2020 წლის 31 მარტის მდგომარეობით რეგისტრირებული ჰყავს 13,000 და მეტი ბენეფიციარი;</a:t>
          </a:r>
          <a:endParaRPr lang="en-US" sz="1400" dirty="0"/>
        </a:p>
      </dgm:t>
    </dgm:pt>
    <dgm:pt modelId="{F09490D8-54AA-CB44-A125-816BA9C528ED}" type="parTrans" cxnId="{3F7497B6-6D0A-8246-A152-9966544B0A09}">
      <dgm:prSet/>
      <dgm:spPr/>
      <dgm:t>
        <a:bodyPr/>
        <a:lstStyle/>
        <a:p>
          <a:endParaRPr lang="en-US" sz="1400"/>
        </a:p>
      </dgm:t>
    </dgm:pt>
    <dgm:pt modelId="{6B493802-96D7-D044-87FF-02E6D4D400F3}" type="sibTrans" cxnId="{3F7497B6-6D0A-8246-A152-9966544B0A09}">
      <dgm:prSet/>
      <dgm:spPr/>
      <dgm:t>
        <a:bodyPr/>
        <a:lstStyle/>
        <a:p>
          <a:endParaRPr lang="en-US" sz="1400"/>
        </a:p>
      </dgm:t>
    </dgm:pt>
    <dgm:pt modelId="{1B914C4D-C4FF-8D42-B619-1EBBC17D6549}">
      <dgm:prSet phldrT="[Text]" custT="1"/>
      <dgm:spPr>
        <a:solidFill>
          <a:srgbClr val="F47A3B"/>
        </a:solidFill>
      </dgm:spPr>
      <dgm:t>
        <a:bodyPr/>
        <a:lstStyle/>
        <a:p>
          <a:r>
            <a:rPr lang="ka-GE" sz="1400" u="none"/>
            <a:t>დადგენილი წესით მონაწილეობს ჯანმრთელობის შესახებ ელექტრონული ჩანაწერების </a:t>
          </a:r>
          <a:r>
            <a:rPr lang="tr-TR" sz="1400" b="1" u="none"/>
            <a:t>EHR</a:t>
          </a:r>
          <a:r>
            <a:rPr lang="tr-TR" sz="1400" u="none"/>
            <a:t> </a:t>
          </a:r>
          <a:r>
            <a:rPr lang="ka-GE" sz="1400" u="none"/>
            <a:t>სისტემაში;</a:t>
          </a:r>
          <a:endParaRPr lang="en-US" sz="1400" dirty="0"/>
        </a:p>
      </dgm:t>
    </dgm:pt>
    <dgm:pt modelId="{3975AB5E-7D67-AB46-8AFD-93A2152F1E4A}" type="parTrans" cxnId="{1D52A001-06B0-A94B-A15A-71F256B0213A}">
      <dgm:prSet/>
      <dgm:spPr/>
      <dgm:t>
        <a:bodyPr/>
        <a:lstStyle/>
        <a:p>
          <a:endParaRPr lang="en-US" sz="1400"/>
        </a:p>
      </dgm:t>
    </dgm:pt>
    <dgm:pt modelId="{B7C6F179-B969-F34A-BF01-E58B2F5D3274}" type="sibTrans" cxnId="{1D52A001-06B0-A94B-A15A-71F256B0213A}">
      <dgm:prSet/>
      <dgm:spPr/>
      <dgm:t>
        <a:bodyPr/>
        <a:lstStyle/>
        <a:p>
          <a:endParaRPr lang="en-US" sz="1400"/>
        </a:p>
      </dgm:t>
    </dgm:pt>
    <dgm:pt modelId="{A1052A2E-EA40-AF41-9A40-C3A3E211A087}">
      <dgm:prSet phldrT="[Text]" custT="1"/>
      <dgm:spPr>
        <a:solidFill>
          <a:srgbClr val="009193"/>
        </a:solidFill>
      </dgm:spPr>
      <dgm:t>
        <a:bodyPr/>
        <a:lstStyle/>
        <a:p>
          <a:r>
            <a:rPr lang="ka-GE" sz="1400" u="none" dirty="0"/>
            <a:t>უზრუნველყოფს პროგრამის გეგმურიამბულატორიული მომსახურების კომპონენტით გათვალისწინებულ კლინიკო-ლაბორატორიულ კვლევებსადგილზე ან ,,ცენტრალიზებული ლაბორატორიის” მეშვეობით;</a:t>
          </a:r>
          <a:endParaRPr lang="en-US" sz="1400" dirty="0"/>
        </a:p>
      </dgm:t>
    </dgm:pt>
    <dgm:pt modelId="{20B285FF-B50C-2B43-A800-3B127D8C459F}" type="parTrans" cxnId="{34051D86-990A-D849-839B-8F6C8C921066}">
      <dgm:prSet/>
      <dgm:spPr/>
      <dgm:t>
        <a:bodyPr/>
        <a:lstStyle/>
        <a:p>
          <a:endParaRPr lang="en-US" sz="1400"/>
        </a:p>
      </dgm:t>
    </dgm:pt>
    <dgm:pt modelId="{BA07BAFD-DD04-7A4B-AB66-D65C998418AF}" type="sibTrans" cxnId="{34051D86-990A-D849-839B-8F6C8C921066}">
      <dgm:prSet/>
      <dgm:spPr/>
      <dgm:t>
        <a:bodyPr/>
        <a:lstStyle/>
        <a:p>
          <a:endParaRPr lang="en-US" sz="1400"/>
        </a:p>
      </dgm:t>
    </dgm:pt>
    <dgm:pt modelId="{9D3976FB-FB7B-D344-9AF9-AC9F665D0CFE}" type="pres">
      <dgm:prSet presAssocID="{221BC917-2F11-E94B-8ADB-068A807BA6C4}" presName="linearFlow" presStyleCnt="0">
        <dgm:presLayoutVars>
          <dgm:dir/>
          <dgm:resizeHandles val="exact"/>
        </dgm:presLayoutVars>
      </dgm:prSet>
      <dgm:spPr/>
    </dgm:pt>
    <dgm:pt modelId="{94782623-B78D-274E-B553-A84C1F350EF7}" type="pres">
      <dgm:prSet presAssocID="{0D6E31F1-9B62-C749-A349-4677E4FF1ECF}" presName="composite" presStyleCnt="0"/>
      <dgm:spPr/>
    </dgm:pt>
    <dgm:pt modelId="{622524DC-6ABD-F548-9A26-CAAB15E08E3B}" type="pres">
      <dgm:prSet presAssocID="{0D6E31F1-9B62-C749-A349-4677E4FF1ECF}" presName="imgShp" presStyleLbl="fgImgPlace1" presStyleIdx="0" presStyleCnt="3"/>
      <dgm:spPr/>
    </dgm:pt>
    <dgm:pt modelId="{E0CEB551-77CB-9848-9EDE-61320DCF9108}" type="pres">
      <dgm:prSet presAssocID="{0D6E31F1-9B62-C749-A349-4677E4FF1ECF}" presName="txShp" presStyleLbl="node1" presStyleIdx="0" presStyleCnt="3">
        <dgm:presLayoutVars>
          <dgm:bulletEnabled val="1"/>
        </dgm:presLayoutVars>
      </dgm:prSet>
      <dgm:spPr/>
    </dgm:pt>
    <dgm:pt modelId="{B4AAA7D3-9700-5246-B09F-85D19C996A4E}" type="pres">
      <dgm:prSet presAssocID="{6B493802-96D7-D044-87FF-02E6D4D400F3}" presName="spacing" presStyleCnt="0"/>
      <dgm:spPr/>
    </dgm:pt>
    <dgm:pt modelId="{EA5DA45E-E7A0-5340-904D-F89216E312CB}" type="pres">
      <dgm:prSet presAssocID="{1B914C4D-C4FF-8D42-B619-1EBBC17D6549}" presName="composite" presStyleCnt="0"/>
      <dgm:spPr/>
    </dgm:pt>
    <dgm:pt modelId="{39F8F758-FF05-6345-9595-CB1ACF1F2A8C}" type="pres">
      <dgm:prSet presAssocID="{1B914C4D-C4FF-8D42-B619-1EBBC17D6549}" presName="imgShp" presStyleLbl="fgImgPlace1" presStyleIdx="1" presStyleCnt="3"/>
      <dgm:spPr/>
    </dgm:pt>
    <dgm:pt modelId="{2F4DE200-6E61-1D43-B150-6839CE2B935A}" type="pres">
      <dgm:prSet presAssocID="{1B914C4D-C4FF-8D42-B619-1EBBC17D6549}" presName="txShp" presStyleLbl="node1" presStyleIdx="1" presStyleCnt="3">
        <dgm:presLayoutVars>
          <dgm:bulletEnabled val="1"/>
        </dgm:presLayoutVars>
      </dgm:prSet>
      <dgm:spPr/>
    </dgm:pt>
    <dgm:pt modelId="{D3EB375B-8495-EE4F-A485-52733A665519}" type="pres">
      <dgm:prSet presAssocID="{B7C6F179-B969-F34A-BF01-E58B2F5D3274}" presName="spacing" presStyleCnt="0"/>
      <dgm:spPr/>
    </dgm:pt>
    <dgm:pt modelId="{E6B2F344-DF17-9643-8297-3B10DE379116}" type="pres">
      <dgm:prSet presAssocID="{A1052A2E-EA40-AF41-9A40-C3A3E211A087}" presName="composite" presStyleCnt="0"/>
      <dgm:spPr/>
    </dgm:pt>
    <dgm:pt modelId="{E563F4AD-A9A0-594D-90EE-216414CA08A0}" type="pres">
      <dgm:prSet presAssocID="{A1052A2E-EA40-AF41-9A40-C3A3E211A087}" presName="imgShp" presStyleLbl="fgImgPlace1" presStyleIdx="2" presStyleCnt="3"/>
      <dgm:spPr/>
    </dgm:pt>
    <dgm:pt modelId="{D520DE59-BF32-A649-9A35-0A3553AD8018}" type="pres">
      <dgm:prSet presAssocID="{A1052A2E-EA40-AF41-9A40-C3A3E211A087}" presName="txShp" presStyleLbl="node1" presStyleIdx="2" presStyleCnt="3">
        <dgm:presLayoutVars>
          <dgm:bulletEnabled val="1"/>
        </dgm:presLayoutVars>
      </dgm:prSet>
      <dgm:spPr/>
    </dgm:pt>
  </dgm:ptLst>
  <dgm:cxnLst>
    <dgm:cxn modelId="{1D52A001-06B0-A94B-A15A-71F256B0213A}" srcId="{221BC917-2F11-E94B-8ADB-068A807BA6C4}" destId="{1B914C4D-C4FF-8D42-B619-1EBBC17D6549}" srcOrd="1" destOrd="0" parTransId="{3975AB5E-7D67-AB46-8AFD-93A2152F1E4A}" sibTransId="{B7C6F179-B969-F34A-BF01-E58B2F5D3274}"/>
    <dgm:cxn modelId="{41003631-CCF5-F746-8F80-B41AECF64EB1}" type="presOf" srcId="{0D6E31F1-9B62-C749-A349-4677E4FF1ECF}" destId="{E0CEB551-77CB-9848-9EDE-61320DCF9108}" srcOrd="0" destOrd="0" presId="urn:microsoft.com/office/officeart/2005/8/layout/vList3"/>
    <dgm:cxn modelId="{72252232-7EB4-D54D-852E-51061C763430}" type="presOf" srcId="{1B914C4D-C4FF-8D42-B619-1EBBC17D6549}" destId="{2F4DE200-6E61-1D43-B150-6839CE2B935A}" srcOrd="0" destOrd="0" presId="urn:microsoft.com/office/officeart/2005/8/layout/vList3"/>
    <dgm:cxn modelId="{B291B44A-F7BC-6A44-8AB3-7F944911EED0}" type="presOf" srcId="{221BC917-2F11-E94B-8ADB-068A807BA6C4}" destId="{9D3976FB-FB7B-D344-9AF9-AC9F665D0CFE}" srcOrd="0" destOrd="0" presId="urn:microsoft.com/office/officeart/2005/8/layout/vList3"/>
    <dgm:cxn modelId="{00FF5865-9D51-3E4E-A77A-F0BBD83E5C69}" type="presOf" srcId="{A1052A2E-EA40-AF41-9A40-C3A3E211A087}" destId="{D520DE59-BF32-A649-9A35-0A3553AD8018}" srcOrd="0" destOrd="0" presId="urn:microsoft.com/office/officeart/2005/8/layout/vList3"/>
    <dgm:cxn modelId="{34051D86-990A-D849-839B-8F6C8C921066}" srcId="{221BC917-2F11-E94B-8ADB-068A807BA6C4}" destId="{A1052A2E-EA40-AF41-9A40-C3A3E211A087}" srcOrd="2" destOrd="0" parTransId="{20B285FF-B50C-2B43-A800-3B127D8C459F}" sibTransId="{BA07BAFD-DD04-7A4B-AB66-D65C998418AF}"/>
    <dgm:cxn modelId="{3F7497B6-6D0A-8246-A152-9966544B0A09}" srcId="{221BC917-2F11-E94B-8ADB-068A807BA6C4}" destId="{0D6E31F1-9B62-C749-A349-4677E4FF1ECF}" srcOrd="0" destOrd="0" parTransId="{F09490D8-54AA-CB44-A125-816BA9C528ED}" sibTransId="{6B493802-96D7-D044-87FF-02E6D4D400F3}"/>
    <dgm:cxn modelId="{59E58B0A-7D24-FA43-ACFB-B1D0D7317259}" type="presParOf" srcId="{9D3976FB-FB7B-D344-9AF9-AC9F665D0CFE}" destId="{94782623-B78D-274E-B553-A84C1F350EF7}" srcOrd="0" destOrd="0" presId="urn:microsoft.com/office/officeart/2005/8/layout/vList3"/>
    <dgm:cxn modelId="{CF2F2C71-31BF-6E4B-8661-3D0DED60C107}" type="presParOf" srcId="{94782623-B78D-274E-B553-A84C1F350EF7}" destId="{622524DC-6ABD-F548-9A26-CAAB15E08E3B}" srcOrd="0" destOrd="0" presId="urn:microsoft.com/office/officeart/2005/8/layout/vList3"/>
    <dgm:cxn modelId="{66B0C297-EE6D-0E4A-B131-20A93D16ADFD}" type="presParOf" srcId="{94782623-B78D-274E-B553-A84C1F350EF7}" destId="{E0CEB551-77CB-9848-9EDE-61320DCF9108}" srcOrd="1" destOrd="0" presId="urn:microsoft.com/office/officeart/2005/8/layout/vList3"/>
    <dgm:cxn modelId="{2ED9269F-EB9C-C144-9ACF-3386F65295F4}" type="presParOf" srcId="{9D3976FB-FB7B-D344-9AF9-AC9F665D0CFE}" destId="{B4AAA7D3-9700-5246-B09F-85D19C996A4E}" srcOrd="1" destOrd="0" presId="urn:microsoft.com/office/officeart/2005/8/layout/vList3"/>
    <dgm:cxn modelId="{908CD0F1-E74B-4242-9831-CC2C6D29FC23}" type="presParOf" srcId="{9D3976FB-FB7B-D344-9AF9-AC9F665D0CFE}" destId="{EA5DA45E-E7A0-5340-904D-F89216E312CB}" srcOrd="2" destOrd="0" presId="urn:microsoft.com/office/officeart/2005/8/layout/vList3"/>
    <dgm:cxn modelId="{A0B91488-FADA-EA48-9E4A-961E5B58DD43}" type="presParOf" srcId="{EA5DA45E-E7A0-5340-904D-F89216E312CB}" destId="{39F8F758-FF05-6345-9595-CB1ACF1F2A8C}" srcOrd="0" destOrd="0" presId="urn:microsoft.com/office/officeart/2005/8/layout/vList3"/>
    <dgm:cxn modelId="{DB86EB92-EFB6-9B4D-8CB9-E891D075A8E7}" type="presParOf" srcId="{EA5DA45E-E7A0-5340-904D-F89216E312CB}" destId="{2F4DE200-6E61-1D43-B150-6839CE2B935A}" srcOrd="1" destOrd="0" presId="urn:microsoft.com/office/officeart/2005/8/layout/vList3"/>
    <dgm:cxn modelId="{D0466487-BD5D-0C4B-BED5-DB093DB664C9}" type="presParOf" srcId="{9D3976FB-FB7B-D344-9AF9-AC9F665D0CFE}" destId="{D3EB375B-8495-EE4F-A485-52733A665519}" srcOrd="3" destOrd="0" presId="urn:microsoft.com/office/officeart/2005/8/layout/vList3"/>
    <dgm:cxn modelId="{A73750BD-B557-E541-B584-A01F0A5DB888}" type="presParOf" srcId="{9D3976FB-FB7B-D344-9AF9-AC9F665D0CFE}" destId="{E6B2F344-DF17-9643-8297-3B10DE379116}" srcOrd="4" destOrd="0" presId="urn:microsoft.com/office/officeart/2005/8/layout/vList3"/>
    <dgm:cxn modelId="{57864290-2E05-214F-A9FC-B0862027D734}" type="presParOf" srcId="{E6B2F344-DF17-9643-8297-3B10DE379116}" destId="{E563F4AD-A9A0-594D-90EE-216414CA08A0}" srcOrd="0" destOrd="0" presId="urn:microsoft.com/office/officeart/2005/8/layout/vList3"/>
    <dgm:cxn modelId="{496459B8-C8E6-5B46-A21E-3FA59FC31534}" type="presParOf" srcId="{E6B2F344-DF17-9643-8297-3B10DE379116}" destId="{D520DE59-BF32-A649-9A35-0A3553AD80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162DE-FF8F-467B-9635-88B4CD04D9E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51A90F-55A8-463D-AF72-BCD2BEFE41A7}">
      <dgm:prSet custT="1"/>
      <dgm:spPr>
        <a:solidFill>
          <a:srgbClr val="2886BE"/>
        </a:solidFill>
      </dgm:spPr>
      <dgm:t>
        <a:bodyPr/>
        <a:lstStyle/>
        <a:p>
          <a:r>
            <a:rPr lang="ka-GE" sz="1600" dirty="0"/>
            <a:t>პირველადი ჯანმრთელობის დაცვის მომსახურების მიწოდებას აწარმოებს პჯდ გუნდის (ოჯახის ან უბნის ექიმი და ექთანი) მეშვეობით; მასთან,მინიმალური ხელფასი განისაზღვროსექიმისათვის – 650ლარით, ექთნისათვის – 455ლარით;</a:t>
          </a:r>
          <a:endParaRPr lang="en-US" sz="1600" dirty="0"/>
        </a:p>
      </dgm:t>
    </dgm:pt>
    <dgm:pt modelId="{178275F0-BDB0-4A86-B9E4-BED5FD9E0C45}" type="parTrans" cxnId="{EB307EE3-A181-4F5E-B2E4-D970850C7272}">
      <dgm:prSet/>
      <dgm:spPr/>
      <dgm:t>
        <a:bodyPr/>
        <a:lstStyle/>
        <a:p>
          <a:endParaRPr lang="en-US" sz="1600"/>
        </a:p>
      </dgm:t>
    </dgm:pt>
    <dgm:pt modelId="{B81E095F-1419-4F67-BCC6-9E323A97836A}" type="sibTrans" cxnId="{EB307EE3-A181-4F5E-B2E4-D970850C7272}">
      <dgm:prSet/>
      <dgm:spPr/>
      <dgm:t>
        <a:bodyPr/>
        <a:lstStyle/>
        <a:p>
          <a:endParaRPr lang="en-US" sz="1600"/>
        </a:p>
      </dgm:t>
    </dgm:pt>
    <dgm:pt modelId="{2328FFDF-258B-47E9-B1F2-81EED475DCEC}">
      <dgm:prSet custT="1"/>
      <dgm:spPr>
        <a:solidFill>
          <a:srgbClr val="2886BE"/>
        </a:solidFill>
      </dgm:spPr>
      <dgm:t>
        <a:bodyPr/>
        <a:lstStyle/>
        <a:p>
          <a:r>
            <a:rPr lang="ka-GE" sz="1600"/>
            <a:t>მონაწილეობას იღებს პრევენციულ და სკრინინგის პროგრამებში (მ.შ. </a:t>
          </a:r>
          <a:r>
            <a:rPr lang="tr-TR" sz="1600"/>
            <a:t>C </a:t>
          </a:r>
          <a:r>
            <a:rPr lang="ka-GE" sz="1600"/>
            <a:t>ჰეპატიტი, ტუბერკულოზი, აივ/შიდსი, იმუნიზაცია);</a:t>
          </a:r>
          <a:endParaRPr lang="en-US" sz="1600"/>
        </a:p>
      </dgm:t>
    </dgm:pt>
    <dgm:pt modelId="{70F64822-846F-4598-8F4E-2FA2CA43506E}" type="parTrans" cxnId="{E732164C-8D5E-4C45-B999-B11556230596}">
      <dgm:prSet/>
      <dgm:spPr/>
      <dgm:t>
        <a:bodyPr/>
        <a:lstStyle/>
        <a:p>
          <a:endParaRPr lang="en-US" sz="1600"/>
        </a:p>
      </dgm:t>
    </dgm:pt>
    <dgm:pt modelId="{32EB8AC4-2F04-4DBE-8264-2B3735ED02C4}" type="sibTrans" cxnId="{E732164C-8D5E-4C45-B999-B11556230596}">
      <dgm:prSet/>
      <dgm:spPr/>
      <dgm:t>
        <a:bodyPr/>
        <a:lstStyle/>
        <a:p>
          <a:endParaRPr lang="en-US" sz="1600"/>
        </a:p>
      </dgm:t>
    </dgm:pt>
    <dgm:pt modelId="{5E3C575B-815A-4BEE-B235-7FBD11E951B8}">
      <dgm:prSet custT="1"/>
      <dgm:spPr>
        <a:solidFill>
          <a:srgbClr val="2886BE"/>
        </a:solidFill>
      </dgm:spPr>
      <dgm:t>
        <a:bodyPr/>
        <a:lstStyle/>
        <a:p>
          <a:r>
            <a:rPr lang="ka-GE" sz="1600"/>
            <a:t>1 პჯდ გუნდთან მიმაგრებული მოსახლეობის რაოდენობა  შეადგენდეს არა უმეტეს 2,500 მოსახლეს;</a:t>
          </a:r>
          <a:endParaRPr lang="en-US" sz="1600"/>
        </a:p>
      </dgm:t>
    </dgm:pt>
    <dgm:pt modelId="{6ED4E0A4-629B-4C8A-8DFD-C932D069E981}" type="parTrans" cxnId="{F46B53A5-754A-40EB-BBD5-0B093498D6F6}">
      <dgm:prSet/>
      <dgm:spPr/>
      <dgm:t>
        <a:bodyPr/>
        <a:lstStyle/>
        <a:p>
          <a:endParaRPr lang="en-US" sz="1600"/>
        </a:p>
      </dgm:t>
    </dgm:pt>
    <dgm:pt modelId="{BCCF0B7E-2DF5-4667-9367-8B089F453BCE}" type="sibTrans" cxnId="{F46B53A5-754A-40EB-BBD5-0B093498D6F6}">
      <dgm:prSet/>
      <dgm:spPr/>
      <dgm:t>
        <a:bodyPr/>
        <a:lstStyle/>
        <a:p>
          <a:endParaRPr lang="en-US" sz="1600"/>
        </a:p>
      </dgm:t>
    </dgm:pt>
    <dgm:pt modelId="{8EE29B48-8CAC-45E1-8AC0-1AEA67BFF0C0}">
      <dgm:prSet custT="1"/>
      <dgm:spPr>
        <a:solidFill>
          <a:srgbClr val="2886BE"/>
        </a:solidFill>
      </dgm:spPr>
      <dgm:t>
        <a:bodyPr/>
        <a:lstStyle/>
        <a:p>
          <a:r>
            <a:rPr lang="ka-GE" sz="1600"/>
            <a:t>უზრუნველყოფს ოჯახის/უბნის ექიმებისა და ექთნების ჩართულობას უწყვეტი სამედიცინო განათლების სისტემაში.</a:t>
          </a:r>
          <a:endParaRPr lang="en-US" sz="1600"/>
        </a:p>
      </dgm:t>
    </dgm:pt>
    <dgm:pt modelId="{67794F72-BAD3-4417-A55A-594249529F11}" type="parTrans" cxnId="{B35CC96E-94F6-448D-BDBD-6A6BBF6407C6}">
      <dgm:prSet/>
      <dgm:spPr/>
      <dgm:t>
        <a:bodyPr/>
        <a:lstStyle/>
        <a:p>
          <a:endParaRPr lang="en-US" sz="1600"/>
        </a:p>
      </dgm:t>
    </dgm:pt>
    <dgm:pt modelId="{BF0B6D51-E1DC-417B-BDDA-64492FF40ADD}" type="sibTrans" cxnId="{B35CC96E-94F6-448D-BDBD-6A6BBF6407C6}">
      <dgm:prSet/>
      <dgm:spPr/>
      <dgm:t>
        <a:bodyPr/>
        <a:lstStyle/>
        <a:p>
          <a:endParaRPr lang="en-US" sz="1600"/>
        </a:p>
      </dgm:t>
    </dgm:pt>
    <dgm:pt modelId="{0A947A10-2AAE-9446-9376-CD81C5DBEB63}" type="pres">
      <dgm:prSet presAssocID="{133162DE-FF8F-467B-9635-88B4CD04D9EE}" presName="linear" presStyleCnt="0">
        <dgm:presLayoutVars>
          <dgm:animLvl val="lvl"/>
          <dgm:resizeHandles val="exact"/>
        </dgm:presLayoutVars>
      </dgm:prSet>
      <dgm:spPr/>
    </dgm:pt>
    <dgm:pt modelId="{C900D79E-C907-5148-AA9B-1DEE4072FBF7}" type="pres">
      <dgm:prSet presAssocID="{6251A90F-55A8-463D-AF72-BCD2BEFE41A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A3EE8AE-56FA-E04F-AD56-E3B9D437548A}" type="pres">
      <dgm:prSet presAssocID="{B81E095F-1419-4F67-BCC6-9E323A97836A}" presName="spacer" presStyleCnt="0"/>
      <dgm:spPr/>
    </dgm:pt>
    <dgm:pt modelId="{5D60B224-FF69-BE45-A395-4DE5BB38A4FD}" type="pres">
      <dgm:prSet presAssocID="{2328FFDF-258B-47E9-B1F2-81EED475DCE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7E7BFEB-C7DB-8C48-A437-21F69876430A}" type="pres">
      <dgm:prSet presAssocID="{32EB8AC4-2F04-4DBE-8264-2B3735ED02C4}" presName="spacer" presStyleCnt="0"/>
      <dgm:spPr/>
    </dgm:pt>
    <dgm:pt modelId="{9295DEC6-DEB5-B54B-B45B-21A3BF99182F}" type="pres">
      <dgm:prSet presAssocID="{5E3C575B-815A-4BEE-B235-7FBD11E951B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06DAE45-609A-CD44-A913-2B92BF475E1F}" type="pres">
      <dgm:prSet presAssocID="{BCCF0B7E-2DF5-4667-9367-8B089F453BCE}" presName="spacer" presStyleCnt="0"/>
      <dgm:spPr/>
    </dgm:pt>
    <dgm:pt modelId="{C49B5EA7-7E28-8244-9478-BA34A3F12652}" type="pres">
      <dgm:prSet presAssocID="{8EE29B48-8CAC-45E1-8AC0-1AEA67BFF0C0}" presName="parentText" presStyleLbl="node1" presStyleIdx="3" presStyleCnt="4" custLinFactNeighborX="238">
        <dgm:presLayoutVars>
          <dgm:chMax val="0"/>
          <dgm:bulletEnabled val="1"/>
        </dgm:presLayoutVars>
      </dgm:prSet>
      <dgm:spPr/>
    </dgm:pt>
  </dgm:ptLst>
  <dgm:cxnLst>
    <dgm:cxn modelId="{6D95411F-8130-D44B-9547-C5D1833A4F68}" type="presOf" srcId="{6251A90F-55A8-463D-AF72-BCD2BEFE41A7}" destId="{C900D79E-C907-5148-AA9B-1DEE4072FBF7}" srcOrd="0" destOrd="0" presId="urn:microsoft.com/office/officeart/2005/8/layout/vList2"/>
    <dgm:cxn modelId="{1A530226-615C-ED40-BF47-D2EC6294ACE5}" type="presOf" srcId="{8EE29B48-8CAC-45E1-8AC0-1AEA67BFF0C0}" destId="{C49B5EA7-7E28-8244-9478-BA34A3F12652}" srcOrd="0" destOrd="0" presId="urn:microsoft.com/office/officeart/2005/8/layout/vList2"/>
    <dgm:cxn modelId="{E732164C-8D5E-4C45-B999-B11556230596}" srcId="{133162DE-FF8F-467B-9635-88B4CD04D9EE}" destId="{2328FFDF-258B-47E9-B1F2-81EED475DCEC}" srcOrd="1" destOrd="0" parTransId="{70F64822-846F-4598-8F4E-2FA2CA43506E}" sibTransId="{32EB8AC4-2F04-4DBE-8264-2B3735ED02C4}"/>
    <dgm:cxn modelId="{FA5F4A4C-A1C3-0342-946B-D3F48BF48EB3}" type="presOf" srcId="{5E3C575B-815A-4BEE-B235-7FBD11E951B8}" destId="{9295DEC6-DEB5-B54B-B45B-21A3BF99182F}" srcOrd="0" destOrd="0" presId="urn:microsoft.com/office/officeart/2005/8/layout/vList2"/>
    <dgm:cxn modelId="{B35CC96E-94F6-448D-BDBD-6A6BBF6407C6}" srcId="{133162DE-FF8F-467B-9635-88B4CD04D9EE}" destId="{8EE29B48-8CAC-45E1-8AC0-1AEA67BFF0C0}" srcOrd="3" destOrd="0" parTransId="{67794F72-BAD3-4417-A55A-594249529F11}" sibTransId="{BF0B6D51-E1DC-417B-BDDA-64492FF40ADD}"/>
    <dgm:cxn modelId="{F46B53A5-754A-40EB-BBD5-0B093498D6F6}" srcId="{133162DE-FF8F-467B-9635-88B4CD04D9EE}" destId="{5E3C575B-815A-4BEE-B235-7FBD11E951B8}" srcOrd="2" destOrd="0" parTransId="{6ED4E0A4-629B-4C8A-8DFD-C932D069E981}" sibTransId="{BCCF0B7E-2DF5-4667-9367-8B089F453BCE}"/>
    <dgm:cxn modelId="{8337EAC8-15C1-7D4F-9F87-945D2D62751D}" type="presOf" srcId="{133162DE-FF8F-467B-9635-88B4CD04D9EE}" destId="{0A947A10-2AAE-9446-9376-CD81C5DBEB63}" srcOrd="0" destOrd="0" presId="urn:microsoft.com/office/officeart/2005/8/layout/vList2"/>
    <dgm:cxn modelId="{6F2910D1-D0DD-3740-8EDB-0D426418A197}" type="presOf" srcId="{2328FFDF-258B-47E9-B1F2-81EED475DCEC}" destId="{5D60B224-FF69-BE45-A395-4DE5BB38A4FD}" srcOrd="0" destOrd="0" presId="urn:microsoft.com/office/officeart/2005/8/layout/vList2"/>
    <dgm:cxn modelId="{EB307EE3-A181-4F5E-B2E4-D970850C7272}" srcId="{133162DE-FF8F-467B-9635-88B4CD04D9EE}" destId="{6251A90F-55A8-463D-AF72-BCD2BEFE41A7}" srcOrd="0" destOrd="0" parTransId="{178275F0-BDB0-4A86-B9E4-BED5FD9E0C45}" sibTransId="{B81E095F-1419-4F67-BCC6-9E323A97836A}"/>
    <dgm:cxn modelId="{3B925109-5703-AA40-AE73-1F824B45B8B4}" type="presParOf" srcId="{0A947A10-2AAE-9446-9376-CD81C5DBEB63}" destId="{C900D79E-C907-5148-AA9B-1DEE4072FBF7}" srcOrd="0" destOrd="0" presId="urn:microsoft.com/office/officeart/2005/8/layout/vList2"/>
    <dgm:cxn modelId="{C2D51F91-2ED9-D24E-A2C1-96E69CEFC3FE}" type="presParOf" srcId="{0A947A10-2AAE-9446-9376-CD81C5DBEB63}" destId="{1A3EE8AE-56FA-E04F-AD56-E3B9D437548A}" srcOrd="1" destOrd="0" presId="urn:microsoft.com/office/officeart/2005/8/layout/vList2"/>
    <dgm:cxn modelId="{4372C390-8A87-A94A-A398-EEAD7BD28F28}" type="presParOf" srcId="{0A947A10-2AAE-9446-9376-CD81C5DBEB63}" destId="{5D60B224-FF69-BE45-A395-4DE5BB38A4FD}" srcOrd="2" destOrd="0" presId="urn:microsoft.com/office/officeart/2005/8/layout/vList2"/>
    <dgm:cxn modelId="{E882C72D-67F0-2447-AB9F-E1C4E9483E66}" type="presParOf" srcId="{0A947A10-2AAE-9446-9376-CD81C5DBEB63}" destId="{57E7BFEB-C7DB-8C48-A437-21F69876430A}" srcOrd="3" destOrd="0" presId="urn:microsoft.com/office/officeart/2005/8/layout/vList2"/>
    <dgm:cxn modelId="{258F7EC2-E471-DC48-A1B8-4543A02CE837}" type="presParOf" srcId="{0A947A10-2AAE-9446-9376-CD81C5DBEB63}" destId="{9295DEC6-DEB5-B54B-B45B-21A3BF99182F}" srcOrd="4" destOrd="0" presId="urn:microsoft.com/office/officeart/2005/8/layout/vList2"/>
    <dgm:cxn modelId="{D0CAEB1D-1D42-494E-9A15-74875F937590}" type="presParOf" srcId="{0A947A10-2AAE-9446-9376-CD81C5DBEB63}" destId="{806DAE45-609A-CD44-A913-2B92BF475E1F}" srcOrd="5" destOrd="0" presId="urn:microsoft.com/office/officeart/2005/8/layout/vList2"/>
    <dgm:cxn modelId="{9C3F9F87-B251-4744-B082-1ABD505A859C}" type="presParOf" srcId="{0A947A10-2AAE-9446-9376-CD81C5DBEB63}" destId="{C49B5EA7-7E28-8244-9478-BA34A3F12652}" srcOrd="6" destOrd="0" presId="urn:microsoft.com/office/officeart/2005/8/layout/vList2"/>
  </dgm:cxnLst>
  <dgm:bg>
    <a:pattFill prst="pct5">
      <a:fgClr>
        <a:schemeClr val="accent2">
          <a:hueOff val="0"/>
          <a:satOff val="0"/>
          <a:lumOff val="0"/>
        </a:schemeClr>
      </a:fgClr>
      <a:bgClr>
        <a:schemeClr val="bg1"/>
      </a:bgClr>
    </a:pattFill>
    <a:effectLst>
      <a:outerShdw blurRad="50800" dist="50800" dir="5400000" algn="ctr" rotWithShape="0">
        <a:srgbClr val="2886BE"/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EB551-77CB-9848-9EDE-61320DCF9108}">
      <dsp:nvSpPr>
        <dsp:cNvPr id="0" name=""/>
        <dsp:cNvSpPr/>
      </dsp:nvSpPr>
      <dsp:spPr>
        <a:xfrm rot="10800000">
          <a:off x="1851465" y="2513"/>
          <a:ext cx="6369375" cy="988597"/>
        </a:xfrm>
        <a:prstGeom prst="homePlate">
          <a:avLst/>
        </a:prstGeom>
        <a:solidFill>
          <a:srgbClr val="0054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94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u="none" kern="1200" dirty="0"/>
            <a:t>2020 წლის 31 მარტის მდგომარეობით რეგისტრირებული ჰყავს 13,000 და მეტი ბენეფიციარი;</a:t>
          </a:r>
          <a:endParaRPr lang="en-US" sz="1400" kern="1200" dirty="0"/>
        </a:p>
      </dsp:txBody>
      <dsp:txXfrm rot="10800000">
        <a:off x="2098614" y="2513"/>
        <a:ext cx="6122226" cy="988597"/>
      </dsp:txXfrm>
    </dsp:sp>
    <dsp:sp modelId="{622524DC-6ABD-F548-9A26-CAAB15E08E3B}">
      <dsp:nvSpPr>
        <dsp:cNvPr id="0" name=""/>
        <dsp:cNvSpPr/>
      </dsp:nvSpPr>
      <dsp:spPr>
        <a:xfrm>
          <a:off x="1357167" y="2513"/>
          <a:ext cx="988597" cy="98859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DE200-6E61-1D43-B150-6839CE2B935A}">
      <dsp:nvSpPr>
        <dsp:cNvPr id="0" name=""/>
        <dsp:cNvSpPr/>
      </dsp:nvSpPr>
      <dsp:spPr>
        <a:xfrm rot="10800000">
          <a:off x="1851465" y="1261613"/>
          <a:ext cx="6369375" cy="988597"/>
        </a:xfrm>
        <a:prstGeom prst="homePlate">
          <a:avLst/>
        </a:prstGeom>
        <a:solidFill>
          <a:srgbClr val="F47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94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u="none" kern="1200"/>
            <a:t>დადგენილი წესით მონაწილეობს ჯანმრთელობის შესახებ ელექტრონული ჩანაწერების </a:t>
          </a:r>
          <a:r>
            <a:rPr lang="tr-TR" sz="1400" b="1" u="none" kern="1200"/>
            <a:t>EHR</a:t>
          </a:r>
          <a:r>
            <a:rPr lang="tr-TR" sz="1400" u="none" kern="1200"/>
            <a:t> </a:t>
          </a:r>
          <a:r>
            <a:rPr lang="ka-GE" sz="1400" u="none" kern="1200"/>
            <a:t>სისტემაში;</a:t>
          </a:r>
          <a:endParaRPr lang="en-US" sz="1400" kern="1200" dirty="0"/>
        </a:p>
      </dsp:txBody>
      <dsp:txXfrm rot="10800000">
        <a:off x="2098614" y="1261613"/>
        <a:ext cx="6122226" cy="988597"/>
      </dsp:txXfrm>
    </dsp:sp>
    <dsp:sp modelId="{39F8F758-FF05-6345-9595-CB1ACF1F2A8C}">
      <dsp:nvSpPr>
        <dsp:cNvPr id="0" name=""/>
        <dsp:cNvSpPr/>
      </dsp:nvSpPr>
      <dsp:spPr>
        <a:xfrm>
          <a:off x="1357167" y="1261613"/>
          <a:ext cx="988597" cy="98859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0DE59-BF32-A649-9A35-0A3553AD8018}">
      <dsp:nvSpPr>
        <dsp:cNvPr id="0" name=""/>
        <dsp:cNvSpPr/>
      </dsp:nvSpPr>
      <dsp:spPr>
        <a:xfrm rot="10800000">
          <a:off x="1851465" y="2520714"/>
          <a:ext cx="6369375" cy="988597"/>
        </a:xfrm>
        <a:prstGeom prst="homePlate">
          <a:avLst/>
        </a:prstGeom>
        <a:solidFill>
          <a:srgbClr val="0091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94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u="none" kern="1200" dirty="0"/>
            <a:t>უზრუნველყოფს პროგრამის გეგმურიამბულატორიული მომსახურების კომპონენტით გათვალისწინებულ კლინიკო-ლაბორატორიულ კვლევებსადგილზე ან ,,ცენტრალიზებული ლაბორატორიის” მეშვეობით;</a:t>
          </a:r>
          <a:endParaRPr lang="en-US" sz="1400" kern="1200" dirty="0"/>
        </a:p>
      </dsp:txBody>
      <dsp:txXfrm rot="10800000">
        <a:off x="2098614" y="2520714"/>
        <a:ext cx="6122226" cy="988597"/>
      </dsp:txXfrm>
    </dsp:sp>
    <dsp:sp modelId="{E563F4AD-A9A0-594D-90EE-216414CA08A0}">
      <dsp:nvSpPr>
        <dsp:cNvPr id="0" name=""/>
        <dsp:cNvSpPr/>
      </dsp:nvSpPr>
      <dsp:spPr>
        <a:xfrm>
          <a:off x="1357167" y="2520714"/>
          <a:ext cx="988597" cy="98859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0D79E-C907-5148-AA9B-1DEE4072FBF7}">
      <dsp:nvSpPr>
        <dsp:cNvPr id="0" name=""/>
        <dsp:cNvSpPr/>
      </dsp:nvSpPr>
      <dsp:spPr>
        <a:xfrm>
          <a:off x="0" y="492757"/>
          <a:ext cx="6579243" cy="1292850"/>
        </a:xfrm>
        <a:prstGeom prst="roundRect">
          <a:avLst/>
        </a:prstGeom>
        <a:solidFill>
          <a:srgbClr val="2886B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 dirty="0"/>
            <a:t>პირველადი ჯანმრთელობის დაცვის მომსახურების მიწოდებას აწარმოებს პჯდ გუნდის (ოჯახის ან უბნის ექიმი და ექთანი) მეშვეობით; მასთან,მინიმალური ხელფასი განისაზღვროსექიმისათვის – 650ლარით, ექთნისათვის – 455ლარით;</a:t>
          </a:r>
          <a:endParaRPr lang="en-US" sz="1600" kern="1200" dirty="0"/>
        </a:p>
      </dsp:txBody>
      <dsp:txXfrm>
        <a:off x="63112" y="555869"/>
        <a:ext cx="6453019" cy="1166626"/>
      </dsp:txXfrm>
    </dsp:sp>
    <dsp:sp modelId="{5D60B224-FF69-BE45-A395-4DE5BB38A4FD}">
      <dsp:nvSpPr>
        <dsp:cNvPr id="0" name=""/>
        <dsp:cNvSpPr/>
      </dsp:nvSpPr>
      <dsp:spPr>
        <a:xfrm>
          <a:off x="0" y="1972807"/>
          <a:ext cx="6579243" cy="1292850"/>
        </a:xfrm>
        <a:prstGeom prst="roundRect">
          <a:avLst/>
        </a:prstGeom>
        <a:solidFill>
          <a:srgbClr val="2886B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/>
            <a:t>მონაწილეობას იღებს პრევენციულ და სკრინინგის პროგრამებში (მ.შ. </a:t>
          </a:r>
          <a:r>
            <a:rPr lang="tr-TR" sz="1600" kern="1200"/>
            <a:t>C </a:t>
          </a:r>
          <a:r>
            <a:rPr lang="ka-GE" sz="1600" kern="1200"/>
            <a:t>ჰეპატიტი, ტუბერკულოზი, აივ/შიდსი, იმუნიზაცია);</a:t>
          </a:r>
          <a:endParaRPr lang="en-US" sz="1600" kern="1200"/>
        </a:p>
      </dsp:txBody>
      <dsp:txXfrm>
        <a:off x="63112" y="2035919"/>
        <a:ext cx="6453019" cy="1166626"/>
      </dsp:txXfrm>
    </dsp:sp>
    <dsp:sp modelId="{9295DEC6-DEB5-B54B-B45B-21A3BF99182F}">
      <dsp:nvSpPr>
        <dsp:cNvPr id="0" name=""/>
        <dsp:cNvSpPr/>
      </dsp:nvSpPr>
      <dsp:spPr>
        <a:xfrm>
          <a:off x="0" y="3452857"/>
          <a:ext cx="6579243" cy="1292850"/>
        </a:xfrm>
        <a:prstGeom prst="roundRect">
          <a:avLst/>
        </a:prstGeom>
        <a:solidFill>
          <a:srgbClr val="2886B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/>
            <a:t>1 პჯდ გუნდთან მიმაგრებული მოსახლეობის რაოდენობა  შეადგენდეს არა უმეტეს 2,500 მოსახლეს;</a:t>
          </a:r>
          <a:endParaRPr lang="en-US" sz="1600" kern="1200"/>
        </a:p>
      </dsp:txBody>
      <dsp:txXfrm>
        <a:off x="63112" y="3515969"/>
        <a:ext cx="6453019" cy="1166626"/>
      </dsp:txXfrm>
    </dsp:sp>
    <dsp:sp modelId="{C49B5EA7-7E28-8244-9478-BA34A3F12652}">
      <dsp:nvSpPr>
        <dsp:cNvPr id="0" name=""/>
        <dsp:cNvSpPr/>
      </dsp:nvSpPr>
      <dsp:spPr>
        <a:xfrm>
          <a:off x="0" y="4932907"/>
          <a:ext cx="6579243" cy="1292850"/>
        </a:xfrm>
        <a:prstGeom prst="roundRect">
          <a:avLst/>
        </a:prstGeom>
        <a:solidFill>
          <a:srgbClr val="2886B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/>
            <a:t>უზრუნველყოფს ოჯახის/უბნის ექიმებისა და ექთნების ჩართულობას უწყვეტი სამედიცინო განათლების სისტემაში.</a:t>
          </a:r>
          <a:endParaRPr lang="en-US" sz="1600" kern="1200"/>
        </a:p>
      </dsp:txBody>
      <dsp:txXfrm>
        <a:off x="63112" y="4996019"/>
        <a:ext cx="6453019" cy="1166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0E54-1C76-734A-BEAD-E7890E373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30B1D-E6A3-B941-A2E6-00E6924E7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70B0D-824D-F14D-B0B7-0679EA9E5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38CCB-B037-F44A-8684-6EFF937A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EB91E-9997-F04F-9644-82B9BBBD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7B63-BB00-A34A-88FE-80F9A57B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B2EB4-B134-5947-B93D-59F288763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82EE4-C864-424D-8E78-ABCC543F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3510D-A7F9-3E42-9FB5-CE172EFE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6787C-E1DE-8A42-B563-CFA20C2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8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9DBCA-5AC0-214C-AF5F-434C60FAC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72C6F-DAB0-CB49-8E56-E60501D64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362C3-7FC1-3348-8BB3-781B22B2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D9C1-7D17-9F48-9D94-A6F8EAD4D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040E5-B11C-284A-84B9-AC308EB6C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3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698E-99B4-B249-8BDB-44887E1C04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88E77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7B307-1597-184B-A6AE-31B0C4AA6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B4438-8A71-484B-A336-47B6166A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DAFB9-B8AB-0744-83D1-EA2D8E7D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CF526-8772-E345-B33C-485EA54A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1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475A-8782-5B4C-A490-F74C6B010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5FCB0-DC7F-134C-8533-01ED206B8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46CA5-9F88-1441-AD60-C687C6AB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ED2F9-CF64-1947-BF11-3A6346E0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7A5A1-2766-DB4C-8FA9-24606AB6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4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7A61-08A4-334C-867F-D0B6A693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FD70A-EE53-BA49-A7C9-9F3B32F4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10CD9-AF48-7D40-9A13-767DC16EF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A841A-DE83-D946-A0A6-F76EE999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818A8-B8B7-BF45-A8D0-CB0B00D9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9011F-68C3-694B-B226-D228E465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6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3363-8DAC-A549-8ACE-85C4C8FC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AD457-7915-B940-9BAF-B788A42C1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5B2AF-F9CA-534C-81A1-C81718A37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549CB-81FB-D944-91FB-D66E83352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01E31-D220-D747-BFCA-00D3F23F4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E883DF-0E30-8C46-BF67-E4A991CF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7F726-1C8F-3445-9F26-BF2B2ACD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2A2306-43E7-3244-A1F7-1337227E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0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AA44-905E-2C4E-9614-9C90697C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C2B570-73B3-474F-851C-856654BC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1D77A-34D3-734A-94F6-54F4D3A4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BD6F2-E01C-174E-B786-F32ED3E4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1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1EA7BA-643C-4241-8C6C-4D2C3489B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A42B0-BC64-0A49-900B-5F754888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FF9B7-C613-E34E-96AB-8A3990FE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B306-40D7-FD41-BD47-63BE62FC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810AE-9BAA-9044-A87D-FB42B4A38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2B71E-317A-B44C-9C42-64B6E2F21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2D620-6684-A240-A661-B07C8B2A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60C83-84F8-7345-9AE2-46F7B03F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7FAB8-92A5-5A4F-9325-85E82199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3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627D-042E-614F-9271-ABC1CC2E0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01D8E-D0A1-F24C-B6E7-CFEB32E63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03328-41A5-9547-A415-7DD9BFE2E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67DE9-F416-4146-85D5-CCD1BB6A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BD458-4185-814B-B3EB-1A1A0F17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EF45C-BF59-3249-97EC-C8251B45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8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B97310-1ACE-3147-BD8D-E3E77028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88E7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E0E1D-A3AA-8949-962B-CE58C1B81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1915D-0C96-814C-9E0F-4EA74B11C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D9410-282B-6A4B-B82D-B2EB7552007E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442C2-0036-E34E-88F8-09511A0BE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3F0ED-71E1-3945-BC42-6515D3259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B09C20-9B22-884B-B89E-656FF4B8031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66849" y="6053361"/>
            <a:ext cx="3525151" cy="83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0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E504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E504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504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504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504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4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95EE2-783B-EC41-8208-7F0C77E7F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713" y="3040495"/>
            <a:ext cx="11025809" cy="1409374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ka-GE" sz="5400" b="1" dirty="0">
                <a:solidFill>
                  <a:srgbClr val="2E5047"/>
                </a:solidFill>
              </a:rPr>
              <a:t>პირველადი ჯანმრთელობის დაცვის (პჯდ) რეფორმა </a:t>
            </a:r>
            <a:endParaRPr lang="en-US" sz="5400" b="1" dirty="0">
              <a:solidFill>
                <a:srgbClr val="2E5047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388F1-C3D6-8747-BF1D-8422CB9C7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775" y="4806931"/>
            <a:ext cx="6618051" cy="911117"/>
          </a:xfrm>
        </p:spPr>
        <p:txBody>
          <a:bodyPr>
            <a:normAutofit/>
          </a:bodyPr>
          <a:lstStyle/>
          <a:p>
            <a:pPr algn="l"/>
            <a:r>
              <a:rPr lang="ka-GE" b="1" dirty="0">
                <a:solidFill>
                  <a:srgbClr val="2E5047"/>
                </a:solidFill>
              </a:rPr>
              <a:t>ნოემბერი, 2019</a:t>
            </a:r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2F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986D17-3F65-F946-8A5F-486868273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451" y="156453"/>
            <a:ext cx="5974995" cy="1658060"/>
          </a:xfrm>
          <a:prstGeom prst="rect">
            <a:avLst/>
          </a:prstGeom>
        </p:spPr>
      </p:pic>
      <p:sp>
        <p:nvSpPr>
          <p:cNvPr id="28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821AD243-17F6-DD49-971E-097E89FC0D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65504" y="3276600"/>
            <a:ext cx="4882896" cy="48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4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0"/>
    </mc:Choice>
    <mc:Fallback xmlns="">
      <p:transition spd="slow" advTm="45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4B1F-B54A-6D43-B363-A283A45D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პირველადი ჯანდაცვა ქალაქში - პროცესი და განსაზღვრული ვადები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602F-F522-CB45-93CB-5A9845532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b="1" dirty="0"/>
              <a:t>2019 წლის 15</a:t>
            </a:r>
            <a:r>
              <a:rPr lang="ka-GE" dirty="0"/>
              <a:t> დეკემბრამდე განმახორციელებელთან წარადგინოს ინფორმაცია სპეციალური კითხვარის შესაბამისად, რომელიც დამტკიცებულია სააგენტოს ადმინისტრაციულ სამართლებრივი აქტით, სამინისტროსთან შეთანხმებით;</a:t>
            </a:r>
          </a:p>
          <a:p>
            <a:pPr marL="0" indent="0">
              <a:lnSpc>
                <a:spcPct val="170000"/>
              </a:lnSpc>
              <a:buNone/>
            </a:pPr>
            <a:endParaRPr lang="ka-GE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b="1" dirty="0"/>
              <a:t>2020 წლის 1 </a:t>
            </a:r>
            <a:r>
              <a:rPr lang="ka-GE" dirty="0"/>
              <a:t>აპრილამდე იზღუდება ბენეფიციარების გადინება იმ დაწესებულებებიდან, რომელებსაც რეგისტრირებული ჰყავთ </a:t>
            </a:r>
            <a:r>
              <a:rPr lang="en-US" dirty="0"/>
              <a:t>7</a:t>
            </a:r>
            <a:r>
              <a:rPr lang="ka-GE" dirty="0"/>
              <a:t>,000 და მეტი  ბენეფიციარი;</a:t>
            </a:r>
          </a:p>
          <a:p>
            <a:pPr marL="0" indent="0">
              <a:lnSpc>
                <a:spcPct val="170000"/>
              </a:lnSpc>
              <a:buNone/>
            </a:pPr>
            <a:endParaRPr lang="ka-GE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b="1" dirty="0"/>
              <a:t>2020 წლის 1 </a:t>
            </a:r>
            <a:r>
              <a:rPr lang="ka-GE" dirty="0"/>
              <a:t>აპრილამდე იზღუდება ბენეფიციარების გადინება და შემოდინება იმ დაწესებულებებიდან, რომელებსაც რეგისტრირებული ჰყავთ 13,000 და მეტი  ბენეფიციარი;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endParaRPr lang="ka-GE" dirty="0"/>
          </a:p>
          <a:p>
            <a:pPr marL="0" indent="0">
              <a:lnSpc>
                <a:spcPct val="170000"/>
              </a:lnSpc>
              <a:buNone/>
            </a:pPr>
            <a:endParaRPr lang="ka-GE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endParaRPr lang="ka-GE" dirty="0"/>
          </a:p>
          <a:p>
            <a:pPr>
              <a:lnSpc>
                <a:spcPct val="17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1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5322A-AD7B-0044-B9FA-D2FB82C0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პირველადი ჯანდაცვა ქალაქში - პროცესი და განსაზღვრული ვადები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461D7-9807-B545-BF46-F6D7BAB34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ka-GE" dirty="0"/>
              <a:t>დაწესებულებებმა გეგმური ამბულატორიული მომსახურებისათვის ახალი მოსარგებლეების რეგისტრაცია უნდა განახორციელონ სპეციალური სააღრიცხვო (მკაცრი აღრიცხვის) დოკუმენტით (მოსარგებლის თანხმობის ფორმა);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ka-GE" dirty="0"/>
              <a:t>იმ დაწესებულებებში, რომლებიც </a:t>
            </a:r>
            <a:r>
              <a:rPr lang="ka-GE" b="1" dirty="0"/>
              <a:t>2020 წლის 31 </a:t>
            </a:r>
            <a:r>
              <a:rPr lang="ka-GE" dirty="0"/>
              <a:t>მარტის მდგომარეობით ვერ აკმაყოფილებენ სელექტიური კონტრაქტირების პირობებს, განხორციელდება ბენეფიციარების</a:t>
            </a:r>
            <a:br>
              <a:rPr lang="ka-GE" dirty="0"/>
            </a:br>
            <a:r>
              <a:rPr lang="ka-GE" dirty="0"/>
              <a:t>ავტომატური გადამაგრება გეოგრაფიულად ახლოს მყოფ დაწესებულებებში, რომლებიც აკმაყოფილებენ განსაზღვრულ პირობებს. ამასთან, აღნიშნულ ბენეფიციარს </a:t>
            </a:r>
            <a:r>
              <a:rPr lang="ka-GE" b="1" dirty="0"/>
              <a:t>2 თვის შემდეგ </a:t>
            </a:r>
            <a:r>
              <a:rPr lang="ka-GE" dirty="0"/>
              <a:t>მიეცემათ გეგმური ამბულატორიული მომსახურების მისაღებად საჭირო რეგისტრაციისთვის თავისუფალი არჩევანის გაკეთების უფლება; </a:t>
            </a:r>
            <a:endParaRPr lang="ka-GE" dirty="0">
              <a:effectLst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5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3BA9D-5385-2E4B-A7A1-A4F35631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პირველადი ჯანდაცვა ქალაქში - პროცესი და განსაზღვრული ვადები (3)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C5049-19FD-934C-84D9-A17146332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dirty="0"/>
              <a:t>დაწესებულებებს გეგმური ამბულატორიული მომსახურებისათვის  სააგენტოს მიერ გადამაგრებული ახალი მოსარგებლეების რეგისტრაცია  სპეციალური სააღრიცხვო (მკაცრი აღრიცხვის) დოკუმენტით (მოსარგებლის თანხმობის ფორმა) რეგისტრაცია არ მოეთხოვებათ </a:t>
            </a:r>
            <a:r>
              <a:rPr lang="ka-GE" b="1" dirty="0"/>
              <a:t>2020 წლის 1 ოქტომბრამდე.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30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002F8DF3-6AD5-7E49-A459-BF70D91F1B75}"/>
              </a:ext>
            </a:extLst>
          </p:cNvPr>
          <p:cNvSpPr/>
          <p:nvPr/>
        </p:nvSpPr>
        <p:spPr>
          <a:xfrm>
            <a:off x="4093924" y="2898264"/>
            <a:ext cx="1518833" cy="1022888"/>
          </a:xfrm>
          <a:prstGeom prst="rightArrow">
            <a:avLst/>
          </a:prstGeom>
          <a:solidFill>
            <a:srgbClr val="188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3DC5E-0863-EF41-BA75-2C3A99DDB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ka-GE" sz="2800" b="1" dirty="0">
                <a:solidFill>
                  <a:srgbClr val="FFFFFF"/>
                </a:solidFill>
              </a:rPr>
              <a:t>გეგმიური ამბულატორიული მომსახურების ფარგლებში</a:t>
            </a:r>
            <a:endParaRPr lang="en-US" sz="2800" dirty="0">
              <a:solidFill>
                <a:srgbClr val="FFFFFF"/>
              </a:solidFill>
            </a:endParaRP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FB59B68-758C-4BD5-9F80-3C814E326E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086437"/>
              </p:ext>
            </p:extLst>
          </p:nvPr>
        </p:nvGraphicFramePr>
        <p:xfrm>
          <a:off x="5612756" y="139484"/>
          <a:ext cx="6579243" cy="6718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7518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AF8EA-4C0A-9540-9BBF-E2BC5874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რეფორმა ქუთაისში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B11D3C-D704-FC4B-8827-57EEB0B92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4" t="8023" r="24841" b="-1"/>
          <a:stretch/>
        </p:blipFill>
        <p:spPr>
          <a:xfrm>
            <a:off x="5130323" y="311448"/>
            <a:ext cx="7010485" cy="65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4335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4C55-691E-2746-9B95-1919A9C3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1884"/>
          </a:xfrm>
          <a:solidFill>
            <a:srgbClr val="188E77"/>
          </a:solidFill>
        </p:spPr>
        <p:txBody>
          <a:bodyPr>
            <a:normAutofit fontScale="90000"/>
          </a:bodyPr>
          <a:lstStyle/>
          <a:p>
            <a:r>
              <a:rPr lang="ka-GE" dirty="0"/>
              <a:t>პირველადი ჯანდაცვის მომსახურება ქ. თბილისში, ქ. ბათუმში, ქ.ქუთაისში - ანალიზი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C40733-DDF3-CC42-9C19-EC8833C80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166246"/>
              </p:ext>
            </p:extLst>
          </p:nvPr>
        </p:nvGraphicFramePr>
        <p:xfrm>
          <a:off x="212033" y="1736033"/>
          <a:ext cx="11767933" cy="424974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96713">
                  <a:extLst>
                    <a:ext uri="{9D8B030D-6E8A-4147-A177-3AD203B41FA5}">
                      <a16:colId xmlns:a16="http://schemas.microsoft.com/office/drawing/2014/main" val="1423215358"/>
                    </a:ext>
                  </a:extLst>
                </a:gridCol>
                <a:gridCol w="579831">
                  <a:extLst>
                    <a:ext uri="{9D8B030D-6E8A-4147-A177-3AD203B41FA5}">
                      <a16:colId xmlns:a16="http://schemas.microsoft.com/office/drawing/2014/main" val="2448525959"/>
                    </a:ext>
                  </a:extLst>
                </a:gridCol>
                <a:gridCol w="801221">
                  <a:extLst>
                    <a:ext uri="{9D8B030D-6E8A-4147-A177-3AD203B41FA5}">
                      <a16:colId xmlns:a16="http://schemas.microsoft.com/office/drawing/2014/main" val="954576465"/>
                    </a:ext>
                  </a:extLst>
                </a:gridCol>
                <a:gridCol w="801221">
                  <a:extLst>
                    <a:ext uri="{9D8B030D-6E8A-4147-A177-3AD203B41FA5}">
                      <a16:colId xmlns:a16="http://schemas.microsoft.com/office/drawing/2014/main" val="568700919"/>
                    </a:ext>
                  </a:extLst>
                </a:gridCol>
                <a:gridCol w="822304">
                  <a:extLst>
                    <a:ext uri="{9D8B030D-6E8A-4147-A177-3AD203B41FA5}">
                      <a16:colId xmlns:a16="http://schemas.microsoft.com/office/drawing/2014/main" val="2070225776"/>
                    </a:ext>
                  </a:extLst>
                </a:gridCol>
                <a:gridCol w="664170">
                  <a:extLst>
                    <a:ext uri="{9D8B030D-6E8A-4147-A177-3AD203B41FA5}">
                      <a16:colId xmlns:a16="http://schemas.microsoft.com/office/drawing/2014/main" val="4262656453"/>
                    </a:ext>
                  </a:extLst>
                </a:gridCol>
                <a:gridCol w="664170">
                  <a:extLst>
                    <a:ext uri="{9D8B030D-6E8A-4147-A177-3AD203B41FA5}">
                      <a16:colId xmlns:a16="http://schemas.microsoft.com/office/drawing/2014/main" val="1495741323"/>
                    </a:ext>
                  </a:extLst>
                </a:gridCol>
                <a:gridCol w="695797">
                  <a:extLst>
                    <a:ext uri="{9D8B030D-6E8A-4147-A177-3AD203B41FA5}">
                      <a16:colId xmlns:a16="http://schemas.microsoft.com/office/drawing/2014/main" val="3677565039"/>
                    </a:ext>
                  </a:extLst>
                </a:gridCol>
                <a:gridCol w="695797">
                  <a:extLst>
                    <a:ext uri="{9D8B030D-6E8A-4147-A177-3AD203B41FA5}">
                      <a16:colId xmlns:a16="http://schemas.microsoft.com/office/drawing/2014/main" val="858903074"/>
                    </a:ext>
                  </a:extLst>
                </a:gridCol>
                <a:gridCol w="643086">
                  <a:extLst>
                    <a:ext uri="{9D8B030D-6E8A-4147-A177-3AD203B41FA5}">
                      <a16:colId xmlns:a16="http://schemas.microsoft.com/office/drawing/2014/main" val="81059062"/>
                    </a:ext>
                  </a:extLst>
                </a:gridCol>
                <a:gridCol w="643086">
                  <a:extLst>
                    <a:ext uri="{9D8B030D-6E8A-4147-A177-3AD203B41FA5}">
                      <a16:colId xmlns:a16="http://schemas.microsoft.com/office/drawing/2014/main" val="2660475891"/>
                    </a:ext>
                  </a:extLst>
                </a:gridCol>
                <a:gridCol w="643086">
                  <a:extLst>
                    <a:ext uri="{9D8B030D-6E8A-4147-A177-3AD203B41FA5}">
                      <a16:colId xmlns:a16="http://schemas.microsoft.com/office/drawing/2014/main" val="552010794"/>
                    </a:ext>
                  </a:extLst>
                </a:gridCol>
                <a:gridCol w="643086">
                  <a:extLst>
                    <a:ext uri="{9D8B030D-6E8A-4147-A177-3AD203B41FA5}">
                      <a16:colId xmlns:a16="http://schemas.microsoft.com/office/drawing/2014/main" val="3075492708"/>
                    </a:ext>
                  </a:extLst>
                </a:gridCol>
                <a:gridCol w="695797">
                  <a:extLst>
                    <a:ext uri="{9D8B030D-6E8A-4147-A177-3AD203B41FA5}">
                      <a16:colId xmlns:a16="http://schemas.microsoft.com/office/drawing/2014/main" val="3203321123"/>
                    </a:ext>
                  </a:extLst>
                </a:gridCol>
                <a:gridCol w="695797">
                  <a:extLst>
                    <a:ext uri="{9D8B030D-6E8A-4147-A177-3AD203B41FA5}">
                      <a16:colId xmlns:a16="http://schemas.microsoft.com/office/drawing/2014/main" val="3409558532"/>
                    </a:ext>
                  </a:extLst>
                </a:gridCol>
                <a:gridCol w="782771">
                  <a:extLst>
                    <a:ext uri="{9D8B030D-6E8A-4147-A177-3AD203B41FA5}">
                      <a16:colId xmlns:a16="http://schemas.microsoft.com/office/drawing/2014/main" val="941470111"/>
                    </a:ext>
                  </a:extLst>
                </a:gridCol>
              </a:tblGrid>
              <a:tr h="470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მონაწილე დაწესე-ბულება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რეგისტრირებული  ბენეფიციარი სულ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მოსახლეობის საერთო რაოდენობა</a:t>
                      </a:r>
                      <a:endParaRPr lang="ka-GE" sz="1000" b="1" i="0" u="none" strike="noStrike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&lt;5,000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5,000-8,000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8,000-10,000</a:t>
                      </a:r>
                      <a:endParaRPr lang="tr-TR" sz="1000" b="1" i="0" u="none" strike="noStrike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10,000-13,000</a:t>
                      </a:r>
                      <a:endParaRPr lang="tr-TR" sz="1000" b="1" i="0" u="none" strike="noStrike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&gt;13,000</a:t>
                      </a:r>
                      <a:endParaRPr lang="tr-TR" sz="1000" b="1" i="0" u="none" strike="noStrike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რეგისტრი-რებულთა % მოსახლეობის საერთო რაოდენობიდან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138797"/>
                  </a:ext>
                </a:extLst>
              </a:tr>
              <a:tr h="912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სულ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ძირითადი პაკეტი</a:t>
                      </a:r>
                      <a:endParaRPr lang="ka-GE" sz="1000" b="1" i="0" u="none" strike="noStrike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14760"/>
                  </a:ext>
                </a:extLst>
              </a:tr>
              <a:tr h="374768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თბილისი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112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959.275 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           954.629 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         1.150.516 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55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97.587 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18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        114.635 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7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62.111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6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67176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26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613.120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u="none" strike="noStrike">
                          <a:effectLst/>
                        </a:rPr>
                        <a:t>83%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1049230136"/>
                  </a:ext>
                </a:extLst>
              </a:tr>
              <a:tr h="356029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გლდანი-ნაძალადევი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29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268.270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267.722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 321.961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17.867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38.955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26.730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184.170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u="none" strike="noStrike">
                          <a:effectLst/>
                        </a:rPr>
                        <a:t>83%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3867611671"/>
                  </a:ext>
                </a:extLst>
              </a:tr>
              <a:tr h="356029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დიდუბე-ჩუღურეთი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144.335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144.148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 151.650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14.913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18.053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11.023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100.159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u="none" strike="noStrike">
                          <a:effectLst/>
                        </a:rPr>
                        <a:t>95%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1127862699"/>
                  </a:ext>
                </a:extLst>
              </a:tr>
              <a:tr h="356029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ვაკე-საბურთალო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28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206.435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205.793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 268.801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27.101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27.567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23.152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127.973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u="none" strike="noStrike">
                          <a:effectLst/>
                        </a:rPr>
                        <a:t>77%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406197491"/>
                  </a:ext>
                </a:extLst>
              </a:tr>
              <a:tr h="356029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ისანი-სამგორი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253.818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251.390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 295.363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25.726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24.977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25.806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33.001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141.880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u="none" strike="noStrike">
                          <a:effectLst/>
                        </a:rPr>
                        <a:t>85%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3555928208"/>
                  </a:ext>
                </a:extLst>
              </a:tr>
              <a:tr h="356029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მღაწმინდა-კრწანისი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9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  86.417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  85.576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 112.740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11.980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5.083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9.575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58.938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u="none" strike="noStrike">
                          <a:effectLst/>
                        </a:rPr>
                        <a:t>76%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1553022084"/>
                  </a:ext>
                </a:extLst>
              </a:tr>
              <a:tr h="356029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ბათუმი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9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175.487 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142.264 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 163.400 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11.493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7.042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8.001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4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115.728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87%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extLst>
                  <a:ext uri="{0D108BD9-81ED-4DB2-BD59-A6C34878D82A}">
                    <a16:rowId xmlns:a16="http://schemas.microsoft.com/office/drawing/2014/main" val="1340236211"/>
                  </a:ext>
                </a:extLst>
              </a:tr>
              <a:tr h="356029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ქუთაისი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13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           177.953 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           157.960 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            141.000 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4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5.240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2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12.275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2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18.327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5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122.118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112%</a:t>
                      </a:r>
                      <a:endParaRPr lang="tr-TR" sz="1000" b="0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extLst>
                  <a:ext uri="{0D108BD9-81ED-4DB2-BD59-A6C34878D82A}">
                    <a16:rowId xmlns:a16="http://schemas.microsoft.com/office/drawing/2014/main" val="1957968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254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4C55-691E-2746-9B95-1919A9C3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1884"/>
          </a:xfrm>
          <a:solidFill>
            <a:srgbClr val="188E77"/>
          </a:solidFill>
        </p:spPr>
        <p:txBody>
          <a:bodyPr>
            <a:normAutofit fontScale="90000"/>
          </a:bodyPr>
          <a:lstStyle/>
          <a:p>
            <a:r>
              <a:rPr lang="ka-GE" dirty="0"/>
              <a:t>პირველადი ჯანდაცვის მომსახურება ქ.ქუთაისში - ანალიზი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B968E4-9A94-8C4F-B9F5-CDAA31AA6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073545"/>
              </p:ext>
            </p:extLst>
          </p:nvPr>
        </p:nvGraphicFramePr>
        <p:xfrm>
          <a:off x="106017" y="2027582"/>
          <a:ext cx="11979972" cy="2716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3287">
                  <a:extLst>
                    <a:ext uri="{9D8B030D-6E8A-4147-A177-3AD203B41FA5}">
                      <a16:colId xmlns:a16="http://schemas.microsoft.com/office/drawing/2014/main" val="1650389556"/>
                    </a:ext>
                  </a:extLst>
                </a:gridCol>
                <a:gridCol w="1117068">
                  <a:extLst>
                    <a:ext uri="{9D8B030D-6E8A-4147-A177-3AD203B41FA5}">
                      <a16:colId xmlns:a16="http://schemas.microsoft.com/office/drawing/2014/main" val="4040202571"/>
                    </a:ext>
                  </a:extLst>
                </a:gridCol>
                <a:gridCol w="815658">
                  <a:extLst>
                    <a:ext uri="{9D8B030D-6E8A-4147-A177-3AD203B41FA5}">
                      <a16:colId xmlns:a16="http://schemas.microsoft.com/office/drawing/2014/main" val="1655287558"/>
                    </a:ext>
                  </a:extLst>
                </a:gridCol>
                <a:gridCol w="729489">
                  <a:extLst>
                    <a:ext uri="{9D8B030D-6E8A-4147-A177-3AD203B41FA5}">
                      <a16:colId xmlns:a16="http://schemas.microsoft.com/office/drawing/2014/main" val="3215788028"/>
                    </a:ext>
                  </a:extLst>
                </a:gridCol>
                <a:gridCol w="900851">
                  <a:extLst>
                    <a:ext uri="{9D8B030D-6E8A-4147-A177-3AD203B41FA5}">
                      <a16:colId xmlns:a16="http://schemas.microsoft.com/office/drawing/2014/main" val="3800067483"/>
                    </a:ext>
                  </a:extLst>
                </a:gridCol>
                <a:gridCol w="698575">
                  <a:extLst>
                    <a:ext uri="{9D8B030D-6E8A-4147-A177-3AD203B41FA5}">
                      <a16:colId xmlns:a16="http://schemas.microsoft.com/office/drawing/2014/main" val="1897104807"/>
                    </a:ext>
                  </a:extLst>
                </a:gridCol>
                <a:gridCol w="676138">
                  <a:extLst>
                    <a:ext uri="{9D8B030D-6E8A-4147-A177-3AD203B41FA5}">
                      <a16:colId xmlns:a16="http://schemas.microsoft.com/office/drawing/2014/main" val="1225328548"/>
                    </a:ext>
                  </a:extLst>
                </a:gridCol>
                <a:gridCol w="708334">
                  <a:extLst>
                    <a:ext uri="{9D8B030D-6E8A-4147-A177-3AD203B41FA5}">
                      <a16:colId xmlns:a16="http://schemas.microsoft.com/office/drawing/2014/main" val="90002419"/>
                    </a:ext>
                  </a:extLst>
                </a:gridCol>
                <a:gridCol w="708334">
                  <a:extLst>
                    <a:ext uri="{9D8B030D-6E8A-4147-A177-3AD203B41FA5}">
                      <a16:colId xmlns:a16="http://schemas.microsoft.com/office/drawing/2014/main" val="1709226949"/>
                    </a:ext>
                  </a:extLst>
                </a:gridCol>
                <a:gridCol w="654674">
                  <a:extLst>
                    <a:ext uri="{9D8B030D-6E8A-4147-A177-3AD203B41FA5}">
                      <a16:colId xmlns:a16="http://schemas.microsoft.com/office/drawing/2014/main" val="1805903976"/>
                    </a:ext>
                  </a:extLst>
                </a:gridCol>
                <a:gridCol w="654674">
                  <a:extLst>
                    <a:ext uri="{9D8B030D-6E8A-4147-A177-3AD203B41FA5}">
                      <a16:colId xmlns:a16="http://schemas.microsoft.com/office/drawing/2014/main" val="1415592332"/>
                    </a:ext>
                  </a:extLst>
                </a:gridCol>
                <a:gridCol w="654674">
                  <a:extLst>
                    <a:ext uri="{9D8B030D-6E8A-4147-A177-3AD203B41FA5}">
                      <a16:colId xmlns:a16="http://schemas.microsoft.com/office/drawing/2014/main" val="4240576134"/>
                    </a:ext>
                  </a:extLst>
                </a:gridCol>
                <a:gridCol w="654674">
                  <a:extLst>
                    <a:ext uri="{9D8B030D-6E8A-4147-A177-3AD203B41FA5}">
                      <a16:colId xmlns:a16="http://schemas.microsoft.com/office/drawing/2014/main" val="434664243"/>
                    </a:ext>
                  </a:extLst>
                </a:gridCol>
                <a:gridCol w="708334">
                  <a:extLst>
                    <a:ext uri="{9D8B030D-6E8A-4147-A177-3AD203B41FA5}">
                      <a16:colId xmlns:a16="http://schemas.microsoft.com/office/drawing/2014/main" val="3199680152"/>
                    </a:ext>
                  </a:extLst>
                </a:gridCol>
                <a:gridCol w="708334">
                  <a:extLst>
                    <a:ext uri="{9D8B030D-6E8A-4147-A177-3AD203B41FA5}">
                      <a16:colId xmlns:a16="http://schemas.microsoft.com/office/drawing/2014/main" val="3503761113"/>
                    </a:ext>
                  </a:extLst>
                </a:gridCol>
                <a:gridCol w="796874">
                  <a:extLst>
                    <a:ext uri="{9D8B030D-6E8A-4147-A177-3AD203B41FA5}">
                      <a16:colId xmlns:a16="http://schemas.microsoft.com/office/drawing/2014/main" val="3689747492"/>
                    </a:ext>
                  </a:extLst>
                </a:gridCol>
              </a:tblGrid>
              <a:tr h="10502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მონაწილე დაწესე-ბულება</a:t>
                      </a:r>
                      <a:endParaRPr lang="ka-GE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რეგისტრირებული  ბენეფიციარი სულ</a:t>
                      </a:r>
                      <a:endParaRPr lang="ka-GE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მოსახლეობის საერთო რაოდენობა</a:t>
                      </a:r>
                      <a:endParaRPr lang="ka-GE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B5A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&lt;5,000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5,000-8,000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8,000-10,000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10,000-13,000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>
                          <a:solidFill>
                            <a:schemeClr val="bg1"/>
                          </a:solidFill>
                          <a:effectLst/>
                        </a:rPr>
                        <a:t>&gt;13,000</a:t>
                      </a:r>
                      <a:endParaRPr lang="tr-TR" sz="1200" b="1" i="0" u="none" strike="noStrike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>
                          <a:solidFill>
                            <a:schemeClr val="bg1"/>
                          </a:solidFill>
                          <a:effectLst/>
                        </a:rPr>
                        <a:t>რეგისტრი-რებულთა % მოსახლეობის საერთო რაოდენობიდან</a:t>
                      </a:r>
                      <a:endParaRPr lang="ka-GE" sz="1200" b="1" i="0" u="none" strike="noStrike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339297"/>
                  </a:ext>
                </a:extLst>
              </a:tr>
              <a:tr h="829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სულ</a:t>
                      </a:r>
                      <a:endParaRPr lang="ka-GE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ძირითადი პაკეტი</a:t>
                      </a:r>
                      <a:endParaRPr lang="ka-GE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786334"/>
                  </a:ext>
                </a:extLst>
              </a:tr>
              <a:tr h="836933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200" u="none" strike="noStrike" dirty="0">
                          <a:effectLst/>
                        </a:rPr>
                        <a:t>ქუთაისი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13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           177.953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           157.960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            141.000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5.240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12.275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18.327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122.118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112%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906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339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C22D9E-A5DC-B74D-8EA9-B42575DF4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883"/>
          <a:stretch/>
        </p:blipFill>
        <p:spPr>
          <a:xfrm>
            <a:off x="-15498" y="10"/>
            <a:ext cx="12191980" cy="6857990"/>
          </a:xfrm>
          <a:prstGeom prst="rect">
            <a:avLst/>
          </a:prstGeom>
        </p:spPr>
      </p:pic>
      <p:sp>
        <p:nvSpPr>
          <p:cNvPr id="6" name="Right Arrow Callout 5">
            <a:extLst>
              <a:ext uri="{FF2B5EF4-FFF2-40B4-BE49-F238E27FC236}">
                <a16:creationId xmlns:a16="http://schemas.microsoft.com/office/drawing/2014/main" id="{98F88FFE-E3DD-0A4D-82FE-EF68AEBE7793}"/>
              </a:ext>
            </a:extLst>
          </p:cNvPr>
          <p:cNvSpPr/>
          <p:nvPr/>
        </p:nvSpPr>
        <p:spPr>
          <a:xfrm>
            <a:off x="247973" y="4819973"/>
            <a:ext cx="3611105" cy="1782305"/>
          </a:xfrm>
          <a:prstGeom prst="rightArrowCallout">
            <a:avLst/>
          </a:prstGeom>
          <a:solidFill>
            <a:srgbClr val="DDDDDD">
              <a:alpha val="0"/>
            </a:srgbClr>
          </a:solidFill>
          <a:ln w="38100">
            <a:solidFill>
              <a:srgbClr val="0B549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70C631-BA8C-3B4D-93B6-8F1D32414903}"/>
              </a:ext>
            </a:extLst>
          </p:cNvPr>
          <p:cNvSpPr txBox="1"/>
          <p:nvPr/>
        </p:nvSpPr>
        <p:spPr>
          <a:xfrm>
            <a:off x="4107031" y="5573939"/>
            <a:ext cx="3006691" cy="646331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ka-GE" dirty="0">
                <a:solidFill>
                  <a:schemeClr val="accent5"/>
                </a:solidFill>
              </a:rPr>
              <a:t>შეზღუდულია პაციენტების შედინება დაგადინება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7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საყოველთაო ჯანდაცვის პროგრამა - პჯდ სერვისების განვითარების ტენდენციები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818832" y="2333501"/>
            <a:ext cx="1769590" cy="2349546"/>
            <a:chOff x="9921130" y="1088208"/>
            <a:chExt cx="1769590" cy="2349546"/>
          </a:xfrm>
          <a:noFill/>
        </p:grpSpPr>
        <p:sp>
          <p:nvSpPr>
            <p:cNvPr id="17" name="Rounded Rectangle 16"/>
            <p:cNvSpPr/>
            <p:nvPr/>
          </p:nvSpPr>
          <p:spPr>
            <a:xfrm>
              <a:off x="9921130" y="1088208"/>
              <a:ext cx="1769590" cy="234954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9972960" y="1140038"/>
              <a:ext cx="1665930" cy="22458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a-GE" sz="1600" b="1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15838" y="2333501"/>
            <a:ext cx="2148700" cy="2349546"/>
            <a:chOff x="615458" y="2333501"/>
            <a:chExt cx="2148700" cy="2349546"/>
          </a:xfrm>
          <a:solidFill>
            <a:srgbClr val="21B5A2"/>
          </a:solidFill>
        </p:grpSpPr>
        <p:grpSp>
          <p:nvGrpSpPr>
            <p:cNvPr id="4" name="Group 3"/>
            <p:cNvGrpSpPr/>
            <p:nvPr/>
          </p:nvGrpSpPr>
          <p:grpSpPr>
            <a:xfrm>
              <a:off x="615458" y="2333501"/>
              <a:ext cx="1769590" cy="2349546"/>
              <a:chOff x="11422" y="1088208"/>
              <a:chExt cx="1769590" cy="2349546"/>
            </a:xfrm>
            <a:grpFill/>
          </p:grpSpPr>
          <p:sp>
            <p:nvSpPr>
              <p:cNvPr id="5" name="Rounded Rectangle 4"/>
              <p:cNvSpPr/>
              <p:nvPr/>
            </p:nvSpPr>
            <p:spPr>
              <a:xfrm>
                <a:off x="11422" y="1088208"/>
                <a:ext cx="1769590" cy="23495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Rounded Rectangle 4"/>
              <p:cNvSpPr/>
              <p:nvPr/>
            </p:nvSpPr>
            <p:spPr>
              <a:xfrm>
                <a:off x="63252" y="1140038"/>
                <a:ext cx="1665930" cy="2245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2013 თებერვალი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საყოველთაო ჯანდაცვის პროგრამა</a:t>
                </a:r>
                <a:endParaRPr lang="en-US" sz="1600" b="1" kern="12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389005" y="3476500"/>
              <a:ext cx="375153" cy="438858"/>
              <a:chOff x="1957972" y="2043552"/>
              <a:chExt cx="375153" cy="438858"/>
            </a:xfrm>
            <a:grpFill/>
          </p:grpSpPr>
          <p:sp>
            <p:nvSpPr>
              <p:cNvPr id="20" name="Right Arrow 19"/>
              <p:cNvSpPr/>
              <p:nvPr/>
            </p:nvSpPr>
            <p:spPr>
              <a:xfrm>
                <a:off x="1957972" y="2043552"/>
                <a:ext cx="375153" cy="43885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ight Arrow 4"/>
              <p:cNvSpPr/>
              <p:nvPr/>
            </p:nvSpPr>
            <p:spPr>
              <a:xfrm>
                <a:off x="1957972" y="2131324"/>
                <a:ext cx="262607" cy="26331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114650" y="2325956"/>
            <a:ext cx="2144743" cy="2349546"/>
            <a:chOff x="3014270" y="2325956"/>
            <a:chExt cx="2144743" cy="2349546"/>
          </a:xfrm>
          <a:solidFill>
            <a:srgbClr val="21B5A2"/>
          </a:solidFill>
        </p:grpSpPr>
        <p:grpSp>
          <p:nvGrpSpPr>
            <p:cNvPr id="7" name="Group 6"/>
            <p:cNvGrpSpPr/>
            <p:nvPr/>
          </p:nvGrpSpPr>
          <p:grpSpPr>
            <a:xfrm>
              <a:off x="3014270" y="2325956"/>
              <a:ext cx="1769590" cy="2349546"/>
              <a:chOff x="2488849" y="1088208"/>
              <a:chExt cx="1769590" cy="2349546"/>
            </a:xfrm>
            <a:grpFill/>
          </p:grpSpPr>
          <p:sp>
            <p:nvSpPr>
              <p:cNvPr id="8" name="Rounded Rectangle 7"/>
              <p:cNvSpPr/>
              <p:nvPr/>
            </p:nvSpPr>
            <p:spPr>
              <a:xfrm>
                <a:off x="2488849" y="1088208"/>
                <a:ext cx="1769590" cy="23495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10000"/>
                </a:schemeClr>
              </a:fillRef>
              <a:effectRef idx="3">
                <a:schemeClr val="accent1">
                  <a:alpha val="90000"/>
                  <a:hueOff val="0"/>
                  <a:satOff val="0"/>
                  <a:lumOff val="0"/>
                  <a:alphaOff val="-1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ounded Rectangle 4"/>
              <p:cNvSpPr/>
              <p:nvPr/>
            </p:nvSpPr>
            <p:spPr>
              <a:xfrm>
                <a:off x="2540679" y="1140038"/>
                <a:ext cx="1665930" cy="2245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2017 მარტი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სერვისების და სპეციალისტების ოპტიმიზაცია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პჯდ გუნდთან მიმაგრებული ბენეფიციარები 2,500</a:t>
                </a:r>
                <a:endParaRPr lang="en-US" sz="1600" b="1" kern="12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783860" y="3500729"/>
              <a:ext cx="375153" cy="438858"/>
              <a:chOff x="4435398" y="2043552"/>
              <a:chExt cx="375153" cy="438858"/>
            </a:xfrm>
            <a:grpFill/>
          </p:grpSpPr>
          <p:sp>
            <p:nvSpPr>
              <p:cNvPr id="23" name="Right Arrow 22"/>
              <p:cNvSpPr/>
              <p:nvPr/>
            </p:nvSpPr>
            <p:spPr>
              <a:xfrm>
                <a:off x="4435398" y="2043552"/>
                <a:ext cx="375153" cy="43885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shade val="90000"/>
                  <a:hueOff val="125037"/>
                  <a:satOff val="-2309"/>
                  <a:lumOff val="10709"/>
                  <a:alphaOff val="0"/>
                </a:schemeClr>
              </a:lnRef>
              <a:fillRef idx="3">
                <a:schemeClr val="accent1">
                  <a:shade val="90000"/>
                  <a:hueOff val="125037"/>
                  <a:satOff val="-2309"/>
                  <a:lumOff val="10709"/>
                  <a:alphaOff val="0"/>
                </a:schemeClr>
              </a:fillRef>
              <a:effectRef idx="3">
                <a:schemeClr val="accent1">
                  <a:shade val="90000"/>
                  <a:hueOff val="125037"/>
                  <a:satOff val="-2309"/>
                  <a:lumOff val="1070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ight Arrow 4"/>
              <p:cNvSpPr/>
              <p:nvPr/>
            </p:nvSpPr>
            <p:spPr>
              <a:xfrm>
                <a:off x="4435398" y="2131324"/>
                <a:ext cx="262607" cy="26331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382835" y="2385331"/>
            <a:ext cx="2148702" cy="2349546"/>
            <a:chOff x="5282455" y="2385331"/>
            <a:chExt cx="2148702" cy="2349546"/>
          </a:xfrm>
          <a:solidFill>
            <a:srgbClr val="21B5A2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5282455" y="2385331"/>
              <a:ext cx="1769590" cy="2349546"/>
              <a:chOff x="4966276" y="1088208"/>
              <a:chExt cx="1769590" cy="2349546"/>
            </a:xfrm>
            <a:grpFill/>
          </p:grpSpPr>
          <p:sp>
            <p:nvSpPr>
              <p:cNvPr id="11" name="Rounded Rectangle 10"/>
              <p:cNvSpPr/>
              <p:nvPr/>
            </p:nvSpPr>
            <p:spPr>
              <a:xfrm>
                <a:off x="4966276" y="1088208"/>
                <a:ext cx="1769590" cy="23495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20000"/>
                </a:schemeClr>
              </a:fillRef>
              <a:effectRef idx="3">
                <a:schemeClr val="accent1">
                  <a:alpha val="90000"/>
                  <a:hueOff val="0"/>
                  <a:satOff val="0"/>
                  <a:lumOff val="0"/>
                  <a:alphaOff val="-2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ounded Rectangle 4"/>
              <p:cNvSpPr/>
              <p:nvPr/>
            </p:nvSpPr>
            <p:spPr>
              <a:xfrm>
                <a:off x="5018106" y="1140038"/>
                <a:ext cx="1665930" cy="2245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2019 ნოემბერში 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სელექციის ახალი კრიტერიუმების გამოცხადება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056004" y="3493430"/>
              <a:ext cx="375153" cy="438858"/>
              <a:chOff x="6912825" y="2043552"/>
              <a:chExt cx="375153" cy="438858"/>
            </a:xfrm>
            <a:grpFill/>
          </p:grpSpPr>
          <p:sp>
            <p:nvSpPr>
              <p:cNvPr id="26" name="Right Arrow 25"/>
              <p:cNvSpPr/>
              <p:nvPr/>
            </p:nvSpPr>
            <p:spPr>
              <a:xfrm>
                <a:off x="6912825" y="2043552"/>
                <a:ext cx="375153" cy="43885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shade val="90000"/>
                  <a:hueOff val="250074"/>
                  <a:satOff val="-4618"/>
                  <a:lumOff val="21418"/>
                  <a:alphaOff val="0"/>
                </a:schemeClr>
              </a:lnRef>
              <a:fillRef idx="3">
                <a:schemeClr val="accent1">
                  <a:shade val="90000"/>
                  <a:hueOff val="250074"/>
                  <a:satOff val="-4618"/>
                  <a:lumOff val="21418"/>
                  <a:alphaOff val="0"/>
                </a:schemeClr>
              </a:fillRef>
              <a:effectRef idx="3">
                <a:schemeClr val="accent1">
                  <a:shade val="90000"/>
                  <a:hueOff val="250074"/>
                  <a:satOff val="-4618"/>
                  <a:lumOff val="2141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ight Arrow 4"/>
              <p:cNvSpPr/>
              <p:nvPr/>
            </p:nvSpPr>
            <p:spPr>
              <a:xfrm>
                <a:off x="6912825" y="2131324"/>
                <a:ext cx="262607" cy="26331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8615394" y="2333501"/>
            <a:ext cx="2144743" cy="2349546"/>
            <a:chOff x="7515014" y="2333501"/>
            <a:chExt cx="2144743" cy="2349546"/>
          </a:xfrm>
          <a:solidFill>
            <a:srgbClr val="21B5A2"/>
          </a:solidFill>
        </p:grpSpPr>
        <p:grpSp>
          <p:nvGrpSpPr>
            <p:cNvPr id="13" name="Group 12"/>
            <p:cNvGrpSpPr/>
            <p:nvPr/>
          </p:nvGrpSpPr>
          <p:grpSpPr>
            <a:xfrm>
              <a:off x="7515014" y="2333501"/>
              <a:ext cx="1769590" cy="2349546"/>
              <a:chOff x="7443703" y="1088208"/>
              <a:chExt cx="1769590" cy="2349546"/>
            </a:xfrm>
            <a:grpFill/>
          </p:grpSpPr>
          <p:sp>
            <p:nvSpPr>
              <p:cNvPr id="14" name="Rounded Rectangle 13"/>
              <p:cNvSpPr/>
              <p:nvPr/>
            </p:nvSpPr>
            <p:spPr>
              <a:xfrm>
                <a:off x="7443703" y="1088208"/>
                <a:ext cx="1769590" cy="23495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30000"/>
                </a:schemeClr>
              </a:fillRef>
              <a:effectRef idx="3">
                <a:schemeClr val="accent1">
                  <a:alpha val="90000"/>
                  <a:hueOff val="0"/>
                  <a:satOff val="0"/>
                  <a:lumOff val="0"/>
                  <a:alphaOff val="-3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4"/>
              <p:cNvSpPr/>
              <p:nvPr/>
            </p:nvSpPr>
            <p:spPr>
              <a:xfrm>
                <a:off x="7495533" y="1140038"/>
                <a:ext cx="1665930" cy="2245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2020 აპრილი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მიმწოდებელი - რეგისტრირებული ბენეფიციარი &gt;13,000</a:t>
                </a:r>
                <a:endParaRPr lang="en-US" sz="1600" b="1" kern="12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284604" y="3508274"/>
              <a:ext cx="375153" cy="438858"/>
              <a:chOff x="9390252" y="2043552"/>
              <a:chExt cx="375153" cy="438858"/>
            </a:xfrm>
            <a:grpFill/>
          </p:grpSpPr>
          <p:sp>
            <p:nvSpPr>
              <p:cNvPr id="29" name="Right Arrow 28"/>
              <p:cNvSpPr/>
              <p:nvPr/>
            </p:nvSpPr>
            <p:spPr>
              <a:xfrm>
                <a:off x="9390252" y="2043552"/>
                <a:ext cx="375153" cy="43885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noFill/>
            </p:spPr>
            <p:style>
              <a:lnRef idx="0">
                <a:schemeClr val="accent1">
                  <a:shade val="90000"/>
                  <a:hueOff val="375112"/>
                  <a:satOff val="-6927"/>
                  <a:lumOff val="32127"/>
                  <a:alphaOff val="0"/>
                </a:schemeClr>
              </a:lnRef>
              <a:fillRef idx="3">
                <a:schemeClr val="accent1">
                  <a:shade val="90000"/>
                  <a:hueOff val="375112"/>
                  <a:satOff val="-6927"/>
                  <a:lumOff val="32127"/>
                  <a:alphaOff val="0"/>
                </a:schemeClr>
              </a:fillRef>
              <a:effectRef idx="3">
                <a:schemeClr val="accent1">
                  <a:shade val="90000"/>
                  <a:hueOff val="375112"/>
                  <a:satOff val="-6927"/>
                  <a:lumOff val="3212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Right Arrow 4"/>
              <p:cNvSpPr/>
              <p:nvPr/>
            </p:nvSpPr>
            <p:spPr>
              <a:xfrm>
                <a:off x="9390252" y="2131324"/>
                <a:ext cx="262607" cy="26331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782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CFA2-2510-3C41-8C0E-40E10BD2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77" y="21203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6000" dirty="0"/>
              <a:t>მადლობა ყურადღებისთვის!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5779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6A51A7-DC1E-004F-87E7-B62FE8EC7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85" y="1478653"/>
            <a:ext cx="9925878" cy="45242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37202D-329F-CA44-A973-0E8A1B9B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2035"/>
            <a:ext cx="10863471" cy="1166191"/>
          </a:xfrm>
          <a:solidFill>
            <a:srgbClr val="188E77"/>
          </a:solidFill>
        </p:spPr>
        <p:txBody>
          <a:bodyPr>
            <a:normAutofit/>
          </a:bodyPr>
          <a:lstStyle/>
          <a:p>
            <a:r>
              <a:rPr lang="ka-GE" dirty="0"/>
              <a:t>პჯდ -ს სტრუქტურის მიმოხილვა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3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6FDD9-0592-3E47-9C78-092F733C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მთავარი გამოწვევები (1)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5BEBC-D959-7D49-B5BD-BCF7456B4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dirty="0"/>
              <a:t> პირველადი ჯანდაცვის სისტემა დღეს კვლავაც მწვავე პრობლემების მკურნალობაზეა ორიენტირებული და ნაკლებ ყურადღებას უთმობს ცხოვრების ჯანსაღი წესის დამკვიდრებას და პრევენციას;</a:t>
            </a:r>
          </a:p>
          <a:p>
            <a:pPr marL="0" indent="0">
              <a:lnSpc>
                <a:spcPct val="150000"/>
              </a:lnSpc>
              <a:buNone/>
            </a:pPr>
            <a:endParaRPr lang="ka-GE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dirty="0"/>
              <a:t>ქვეყანაში არაგადამდები დაავადებების ტვირთი იზრდება -  შესაბამისად იზრდება ადრეული გარდაცვალება (30-60 წლის ასაკი); </a:t>
            </a:r>
          </a:p>
          <a:p>
            <a:pPr marL="0" indent="0">
              <a:lnSpc>
                <a:spcPct val="150000"/>
              </a:lnSpc>
              <a:buNone/>
            </a:pPr>
            <a:endParaRPr lang="ka-GE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ka-GE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8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B94D2-1B55-AD44-902D-053A0F18D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მთავარი გამოწვევები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7154F-CAEF-3946-B420-9979056AF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dirty="0"/>
              <a:t> პირველადი ჯანდაცვის გვერდის ავლით მკურნალობა, წამლების ჭარბად მოხმარება და მაღალ ტექნოლოგიური გამოკვლევების ჭარბად გამოყენების ფონზე მაღალი რჩება ჯიბიდან დანახარჯი ჯანდაცვაზე;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dirty="0"/>
              <a:t> ადამიანის რესურსები განვითარებას აფერხებს უწყვეტი პროფესიული განვითარების სისტემის გაუმართაობა;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dirty="0"/>
              <a:t> სუსტია სისტემაში ექთნის როლი, რაც აფერხებს გუნდურ მუშაობას. </a:t>
            </a:r>
            <a:endParaRPr lang="tr-TR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14964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DBC4B-86ED-B047-83E3-ECAE63FD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მთავარი გამოწვევები (3)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85BF7-3325-134F-B772-919A2812D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dirty="0"/>
              <a:t>მოსახლეობის ნდობა პჯდ სისტემის მიმართ დაბალია, რაც იწვევს სპეციალიზებული სერვისების არარაციონალურ მოხმარებას;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dirty="0"/>
              <a:t>არ ხდება პჯდ-ში ხარისხის ბაზისური ინდიკატორების მონიტორინგი, შესაბამისად რთულია პროცესებისა და გამოსავლების შეფასება;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dirty="0"/>
              <a:t>სუსტია კავშირები პჯდ მიმწოდებლებსა და სპეციალისტებს შორის, რაც იწვევს პაციენტის მართვის ფრაგმენტაციას;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4AC665F-7997-6142-B180-CA0AB412B780}"/>
              </a:ext>
            </a:extLst>
          </p:cNvPr>
          <p:cNvGrpSpPr/>
          <p:nvPr/>
        </p:nvGrpSpPr>
        <p:grpSpPr>
          <a:xfrm>
            <a:off x="509854" y="3796610"/>
            <a:ext cx="2840975" cy="1653218"/>
            <a:chOff x="1302792" y="4145341"/>
            <a:chExt cx="2840975" cy="1653218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D7441BE-CFFB-124C-80AA-0ABD4FC4464E}"/>
                </a:ext>
              </a:extLst>
            </p:cNvPr>
            <p:cNvSpPr/>
            <p:nvPr/>
          </p:nvSpPr>
          <p:spPr>
            <a:xfrm rot="19231429">
              <a:off x="1302792" y="4145341"/>
              <a:ext cx="1917918" cy="971378"/>
            </a:xfrm>
            <a:prstGeom prst="roundRect">
              <a:avLst>
                <a:gd name="adj" fmla="val 1000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4000" b="-24000"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04C284-4076-6546-8B22-7A62D9C71B29}"/>
                </a:ext>
              </a:extLst>
            </p:cNvPr>
            <p:cNvSpPr txBox="1"/>
            <p:nvPr/>
          </p:nvSpPr>
          <p:spPr>
            <a:xfrm rot="19265521">
              <a:off x="1761716" y="4875229"/>
              <a:ext cx="23820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dirty="0">
                  <a:solidFill>
                    <a:schemeClr val="accent5"/>
                  </a:solidFill>
                </a:rPr>
                <a:t>სოფლის პროგრამის დაფინანსების გაუმჯობესება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B4F278-3A5F-0D48-87C3-C1A56D145DCA}"/>
              </a:ext>
            </a:extLst>
          </p:cNvPr>
          <p:cNvGrpSpPr/>
          <p:nvPr/>
        </p:nvGrpSpPr>
        <p:grpSpPr>
          <a:xfrm>
            <a:off x="9401300" y="-200122"/>
            <a:ext cx="1429584" cy="3120835"/>
            <a:chOff x="9408649" y="154577"/>
            <a:chExt cx="1429584" cy="31208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5674A21-54D9-2843-9A23-EA69DF288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778579">
              <a:off x="8862136" y="813276"/>
              <a:ext cx="2634795" cy="131739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8C8DC6-E768-1B47-933A-8AD7E867D09B}"/>
                </a:ext>
              </a:extLst>
            </p:cNvPr>
            <p:cNvSpPr txBox="1"/>
            <p:nvPr/>
          </p:nvSpPr>
          <p:spPr>
            <a:xfrm rot="2700246">
              <a:off x="8297236" y="1794667"/>
              <a:ext cx="2592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b="1" dirty="0">
                  <a:solidFill>
                    <a:schemeClr val="accent5"/>
                  </a:solidFill>
                </a:rPr>
                <a:t>ტელემედიცინა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8DE585-2002-FF46-A4F4-953C9FF843E3}"/>
              </a:ext>
            </a:extLst>
          </p:cNvPr>
          <p:cNvGrpSpPr/>
          <p:nvPr/>
        </p:nvGrpSpPr>
        <p:grpSpPr>
          <a:xfrm rot="21114711">
            <a:off x="1597490" y="-132138"/>
            <a:ext cx="3014851" cy="1908876"/>
            <a:chOff x="1303237" y="-89653"/>
            <a:chExt cx="3037576" cy="21809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3B64E76-9651-C34B-B5A0-A0117A0DC4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223" t="2418" r="5394" b="17036"/>
            <a:stretch/>
          </p:blipFill>
          <p:spPr>
            <a:xfrm rot="20152472">
              <a:off x="1303237" y="-89653"/>
              <a:ext cx="2333558" cy="173666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3A9B38-57C9-C34B-BBA7-46E838D4A842}"/>
                </a:ext>
              </a:extLst>
            </p:cNvPr>
            <p:cNvSpPr txBox="1"/>
            <p:nvPr/>
          </p:nvSpPr>
          <p:spPr>
            <a:xfrm rot="20055714">
              <a:off x="1748655" y="1352870"/>
              <a:ext cx="2592158" cy="738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b="1" dirty="0">
                  <a:solidFill>
                    <a:schemeClr val="accent5"/>
                  </a:solidFill>
                </a:rPr>
                <a:t>უწყვეტი სამედიცინო განათლება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A0213D-D379-B644-9D04-8EBE5CB60533}"/>
              </a:ext>
            </a:extLst>
          </p:cNvPr>
          <p:cNvGrpSpPr/>
          <p:nvPr/>
        </p:nvGrpSpPr>
        <p:grpSpPr>
          <a:xfrm>
            <a:off x="4634608" y="4454605"/>
            <a:ext cx="2584031" cy="2034489"/>
            <a:chOff x="5145796" y="4379411"/>
            <a:chExt cx="2584031" cy="203448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B3178E7-A59E-A74C-B5DA-70347030DB7F}"/>
                </a:ext>
              </a:extLst>
            </p:cNvPr>
            <p:cNvSpPr/>
            <p:nvPr/>
          </p:nvSpPr>
          <p:spPr>
            <a:xfrm rot="1517049">
              <a:off x="5539886" y="4379411"/>
              <a:ext cx="2189941" cy="1223127"/>
            </a:xfrm>
            <a:prstGeom prst="roundRect">
              <a:avLst>
                <a:gd name="adj" fmla="val 10000"/>
              </a:avLst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000" b="-4000"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752398-D96E-C141-A3EC-A2A8BF36AFEB}"/>
                </a:ext>
              </a:extLst>
            </p:cNvPr>
            <p:cNvSpPr txBox="1"/>
            <p:nvPr/>
          </p:nvSpPr>
          <p:spPr>
            <a:xfrm rot="1688827">
              <a:off x="5145796" y="5490570"/>
              <a:ext cx="20540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dirty="0">
                  <a:solidFill>
                    <a:schemeClr val="accent5"/>
                  </a:solidFill>
                </a:rPr>
                <a:t>საინფორმაციო სისტემის გაძლიერება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36C504-89A9-BB41-BA20-29E53F183560}"/>
              </a:ext>
            </a:extLst>
          </p:cNvPr>
          <p:cNvGrpSpPr/>
          <p:nvPr/>
        </p:nvGrpSpPr>
        <p:grpSpPr>
          <a:xfrm>
            <a:off x="8371416" y="3444419"/>
            <a:ext cx="2669802" cy="2230457"/>
            <a:chOff x="7801572" y="3463028"/>
            <a:chExt cx="2669802" cy="2230457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0D924E3-C682-A94C-BCB5-08D9AAF85FFB}"/>
                </a:ext>
              </a:extLst>
            </p:cNvPr>
            <p:cNvSpPr/>
            <p:nvPr/>
          </p:nvSpPr>
          <p:spPr>
            <a:xfrm rot="1449879">
              <a:off x="8454268" y="3463028"/>
              <a:ext cx="2017106" cy="1325563"/>
            </a:xfrm>
            <a:prstGeom prst="roundRect">
              <a:avLst>
                <a:gd name="adj" fmla="val 10000"/>
              </a:avLst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000" r="-6000"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5C8C1C-2F3A-DD48-8C24-C27C8FE93D90}"/>
                </a:ext>
              </a:extLst>
            </p:cNvPr>
            <p:cNvSpPr txBox="1"/>
            <p:nvPr/>
          </p:nvSpPr>
          <p:spPr>
            <a:xfrm rot="1526471">
              <a:off x="7801572" y="4735741"/>
              <a:ext cx="2497069" cy="957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dirty="0">
                  <a:solidFill>
                    <a:schemeClr val="accent5"/>
                  </a:solidFill>
                </a:rPr>
                <a:t>ადგილობრივი თვითმართველობის როლის გაძლიერება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71AD65-D8D0-D549-8500-4B64A28D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244" y="2288959"/>
            <a:ext cx="10515600" cy="1325563"/>
          </a:xfrm>
          <a:solidFill>
            <a:srgbClr val="188E77"/>
          </a:solidFill>
        </p:spPr>
        <p:txBody>
          <a:bodyPr/>
          <a:lstStyle/>
          <a:p>
            <a:pPr algn="ctr"/>
            <a:r>
              <a:rPr lang="ka-GE" dirty="0"/>
              <a:t>პირველადი ჯანდაცვის რეფორმა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0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4989-E6D3-E848-A2F1-247E8934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პირველადი ჯანდაცვა სოფლად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2D6F1-5941-DA4B-B7D8-0FB3FA6B8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8389"/>
            <a:ext cx="10515600" cy="408484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dirty="0"/>
              <a:t>სოფლის ექიმის პროგრამის მართვა-კოორდინაცია</a:t>
            </a:r>
            <a:r>
              <a:rPr lang="en-US" dirty="0"/>
              <a:t> - </a:t>
            </a:r>
            <a:r>
              <a:rPr lang="ka-GE" dirty="0"/>
              <a:t>სსიპ </a:t>
            </a:r>
            <a:r>
              <a:rPr lang="en-US" dirty="0" err="1"/>
              <a:t>საგანგებო</a:t>
            </a:r>
            <a:r>
              <a:rPr lang="en-US" dirty="0"/>
              <a:t> </a:t>
            </a:r>
            <a:r>
              <a:rPr lang="en-US" dirty="0" err="1"/>
              <a:t>სიტუაციების</a:t>
            </a:r>
            <a:r>
              <a:rPr lang="en-US" dirty="0"/>
              <a:t> </a:t>
            </a:r>
            <a:r>
              <a:rPr lang="en-US" dirty="0" err="1"/>
              <a:t>კოორდინაციისა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გადაუდებელი</a:t>
            </a:r>
            <a:r>
              <a:rPr lang="en-US" dirty="0"/>
              <a:t> </a:t>
            </a:r>
            <a:r>
              <a:rPr lang="en-US" dirty="0" err="1"/>
              <a:t>დახმარების</a:t>
            </a:r>
            <a:r>
              <a:rPr lang="en-US" dirty="0"/>
              <a:t> </a:t>
            </a:r>
            <a:r>
              <a:rPr lang="ka-GE" dirty="0"/>
              <a:t>ცენტრი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err="1"/>
              <a:t>სოფლის</a:t>
            </a:r>
            <a:r>
              <a:rPr lang="en-US" dirty="0"/>
              <a:t> </a:t>
            </a:r>
            <a:r>
              <a:rPr lang="en-US" dirty="0" err="1"/>
              <a:t>ექიმი</a:t>
            </a:r>
            <a:r>
              <a:rPr lang="ka-GE" dirty="0"/>
              <a:t>ს</a:t>
            </a:r>
            <a:r>
              <a:rPr lang="en-US" dirty="0"/>
              <a:t>, </a:t>
            </a:r>
            <a:r>
              <a:rPr lang="en-US" dirty="0" err="1"/>
              <a:t>სოფლის</a:t>
            </a:r>
            <a:r>
              <a:rPr lang="en-US" dirty="0"/>
              <a:t> </a:t>
            </a:r>
            <a:r>
              <a:rPr lang="en-US" dirty="0" err="1"/>
              <a:t>ექთნ</a:t>
            </a:r>
            <a:r>
              <a:rPr lang="ka-GE" dirty="0"/>
              <a:t>ის სტატუსი - </a:t>
            </a:r>
            <a:r>
              <a:rPr lang="x-none"/>
              <a:t>მიკ­რო ბიზნესის სტატუსის მქონე ფიზიკური პირი 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dirty="0"/>
              <a:t>შვებულება, უქმე დღეები და ა.შ. 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dirty="0"/>
              <a:t>აუცილებელი მედიკამენტები, სამედიცინო დოკუმენტაცია, რეცეპტის ბლანკები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dirty="0"/>
              <a:t>ინტერნეტმომსახურების უზრუნველსაყოფად მოდემი და ინტერნეტ სერვისი 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dirty="0"/>
              <a:t>სამედიცინო ნარჩენების მართვა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dirty="0"/>
              <a:t>ტრეინინგები</a:t>
            </a:r>
            <a:endParaRPr lang="en-US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dirty="0"/>
              <a:t>ინფრასტრუქტურა / აღჭურვა, კომუნალური გადასახადები</a:t>
            </a:r>
          </a:p>
        </p:txBody>
      </p:sp>
    </p:spTree>
    <p:extLst>
      <p:ext uri="{BB962C8B-B14F-4D97-AF65-F5344CB8AC3E}">
        <p14:creationId xmlns:p14="http://schemas.microsoft.com/office/powerpoint/2010/main" val="410196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3E81A-DC22-B040-A712-8977E440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პირველადი ჯანდაცვა ქალაქში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53F7A-8D27-1249-9F0D-DEBF11CEF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6113"/>
            <a:ext cx="10515600" cy="7320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sz="2000" dirty="0"/>
              <a:t>გეგმიურ ამბოლატორიულ კომპონენტში მონაწილეობის მსურველი დაწესებულებების სელექცია მოხდება შემდომი პრინციპების გათვალისწინებით:</a:t>
            </a:r>
            <a:endParaRPr lang="en-US" sz="20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E6A0188-46AA-0E41-A029-0739A6AAAC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143283"/>
              </p:ext>
            </p:extLst>
          </p:nvPr>
        </p:nvGraphicFramePr>
        <p:xfrm>
          <a:off x="838200" y="2570921"/>
          <a:ext cx="9578009" cy="351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C076D2E4-2190-A44C-85C0-9D4D0A8B7992}"/>
              </a:ext>
            </a:extLst>
          </p:cNvPr>
          <p:cNvSpPr/>
          <p:nvPr/>
        </p:nvSpPr>
        <p:spPr>
          <a:xfrm>
            <a:off x="2239618" y="2584174"/>
            <a:ext cx="940904" cy="9508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B5493"/>
                </a:solidFill>
              </a:rPr>
              <a:t>1</a:t>
            </a:r>
            <a:endParaRPr lang="en-US" sz="5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AF30F7-1642-DA46-84D2-B74227519716}"/>
              </a:ext>
            </a:extLst>
          </p:cNvPr>
          <p:cNvSpPr/>
          <p:nvPr/>
        </p:nvSpPr>
        <p:spPr>
          <a:xfrm>
            <a:off x="2239618" y="3843129"/>
            <a:ext cx="940904" cy="9541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47A3B"/>
                </a:solidFill>
              </a:rPr>
              <a:t>2</a:t>
            </a:r>
            <a:endParaRPr lang="en-US" sz="5400" dirty="0">
              <a:solidFill>
                <a:srgbClr val="F47A3B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E9FD8A-447D-AC41-8C2F-563C2EAC102B}"/>
              </a:ext>
            </a:extLst>
          </p:cNvPr>
          <p:cNvSpPr/>
          <p:nvPr/>
        </p:nvSpPr>
        <p:spPr>
          <a:xfrm>
            <a:off x="2239618" y="5102084"/>
            <a:ext cx="940904" cy="9541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9193"/>
                </a:solidFill>
              </a:rPr>
              <a:t>3</a:t>
            </a:r>
            <a:endParaRPr lang="en-US" sz="5400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15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4B1F-B54A-6D43-B363-A283A45D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პირველადი ჯანდაცვა ქალაქში - პროცესი და განსაზღვრული ვადები (1)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602F-F522-CB45-93CB-5A9845532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b="1" dirty="0"/>
              <a:t>2019 წლის 15</a:t>
            </a:r>
            <a:r>
              <a:rPr lang="ka-GE" dirty="0"/>
              <a:t> დეკემბრამდე განმახორციელებელთან წარადგინოს ინფორმაცია სპეციალური კითხვარის შესაბამისად, რომელიც დამტკიცებულია სააგენტოს ადმინისტრაციულ სამართლებრივი აქტით, სამინისტროსთან შეთანხმებით;</a:t>
            </a:r>
          </a:p>
          <a:p>
            <a:pPr marL="0" indent="0">
              <a:lnSpc>
                <a:spcPct val="170000"/>
              </a:lnSpc>
              <a:buNone/>
            </a:pPr>
            <a:endParaRPr lang="ka-GE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b="1" dirty="0"/>
              <a:t>2020 წლის 1 </a:t>
            </a:r>
            <a:r>
              <a:rPr lang="ka-GE" dirty="0"/>
              <a:t>აპრილამდე იზღუდება ბენეფიციარების გადინება იმ დაწესებულებებიდან, რომელებსაც რეგისტრირებული ჰყავთ 13,000 და მეტი ბენეფიციარი;</a:t>
            </a:r>
          </a:p>
          <a:p>
            <a:pPr marL="0" indent="0">
              <a:lnSpc>
                <a:spcPct val="170000"/>
              </a:lnSpc>
              <a:buNone/>
            </a:pPr>
            <a:endParaRPr lang="ka-GE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endParaRPr lang="ka-GE" dirty="0"/>
          </a:p>
          <a:p>
            <a:pPr>
              <a:lnSpc>
                <a:spcPct val="17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67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939</Words>
  <Application>Microsoft Macintosh PowerPoint</Application>
  <PresentationFormat>Widescreen</PresentationFormat>
  <Paragraphs>265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Sylfaen</vt:lpstr>
      <vt:lpstr>Wingdings</vt:lpstr>
      <vt:lpstr>Office Theme</vt:lpstr>
      <vt:lpstr>პირველადი ჯანმრთელობის დაცვის (პჯდ) რეფორმა </vt:lpstr>
      <vt:lpstr>პჯდ -ს სტრუქტურის მიმოხილვა</vt:lpstr>
      <vt:lpstr>მთავარი გამოწვევები (1) </vt:lpstr>
      <vt:lpstr>მთავარი გამოწვევები (2)</vt:lpstr>
      <vt:lpstr>მთავარი გამოწვევები (3)</vt:lpstr>
      <vt:lpstr>პირველადი ჯანდაცვის რეფორმა</vt:lpstr>
      <vt:lpstr>პირველადი ჯანდაცვა სოფლად </vt:lpstr>
      <vt:lpstr>პირველადი ჯანდაცვა ქალაქში</vt:lpstr>
      <vt:lpstr>პირველადი ჯანდაცვა ქალაქში - პროცესი და განსაზღვრული ვადები (1) </vt:lpstr>
      <vt:lpstr>პირველადი ჯანდაცვა ქალაქში - პროცესი და განსაზღვრული ვადები (1)</vt:lpstr>
      <vt:lpstr>პირველადი ჯანდაცვა ქალაქში - პროცესი და განსაზღვრული ვადები (2)</vt:lpstr>
      <vt:lpstr>პირველადი ჯანდაცვა ქალაქში - პროცესი და განსაზღვრული ვადები (3)</vt:lpstr>
      <vt:lpstr>გეგმიური ამბულატორიული მომსახურების ფარგლებში</vt:lpstr>
      <vt:lpstr>რეფორმა ქუთაისში</vt:lpstr>
      <vt:lpstr>პირველადი ჯანდაცვის მომსახურება ქ. თბილისში, ქ. ბათუმში, ქ.ქუთაისში - ანალიზი</vt:lpstr>
      <vt:lpstr>პირველადი ჯანდაცვის მომსახურება ქ.ქუთაისში - ანალიზი</vt:lpstr>
      <vt:lpstr>PowerPoint Presentation</vt:lpstr>
      <vt:lpstr>საყოველთაო ჯანდაცვის პროგრამა - პჯდ სერვისების განვითარების ტენდენციები </vt:lpstr>
      <vt:lpstr>მადლობა ყურადღებისთვის!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პირველადი ჯანმრთელობის დაცვის (პჯდ) რეფორმა </dc:title>
  <dc:creator>Lika Gamgebeli</dc:creator>
  <cp:lastModifiedBy>Lika Gamgebeli</cp:lastModifiedBy>
  <cp:revision>4</cp:revision>
  <dcterms:created xsi:type="dcterms:W3CDTF">2019-11-12T13:34:34Z</dcterms:created>
  <dcterms:modified xsi:type="dcterms:W3CDTF">2019-11-12T14:00:37Z</dcterms:modified>
</cp:coreProperties>
</file>